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64" r:id="rId4"/>
    <p:sldMasterId id="2147483668" r:id="rId5"/>
    <p:sldMasterId id="2147483672" r:id="rId6"/>
    <p:sldMasterId id="2147483676" r:id="rId7"/>
    <p:sldMasterId id="2147483680" r:id="rId8"/>
    <p:sldMasterId id="2147483684" r:id="rId9"/>
    <p:sldMasterId id="2147483688" r:id="rId10"/>
    <p:sldMasterId id="2147483692" r:id="rId11"/>
  </p:sldMasterIdLst>
  <p:notesMasterIdLst>
    <p:notesMasterId r:id="rId13"/>
  </p:notesMasterIdLst>
  <p:sldIdLst>
    <p:sldId id="470" r:id="rId12"/>
    <p:sldId id="353" r:id="rId14"/>
    <p:sldId id="471" r:id="rId15"/>
    <p:sldId id="496" r:id="rId16"/>
    <p:sldId id="498" r:id="rId17"/>
    <p:sldId id="520" r:id="rId18"/>
    <p:sldId id="499" r:id="rId19"/>
    <p:sldId id="510" r:id="rId20"/>
    <p:sldId id="511" r:id="rId21"/>
    <p:sldId id="512" r:id="rId22"/>
    <p:sldId id="513" r:id="rId23"/>
    <p:sldId id="508" r:id="rId24"/>
    <p:sldId id="509" r:id="rId25"/>
    <p:sldId id="500" r:id="rId26"/>
    <p:sldId id="507" r:id="rId27"/>
    <p:sldId id="297" r:id="rId28"/>
  </p:sldIdLst>
  <p:sldSz cx="12190095" cy="685927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686F"/>
    <a:srgbClr val="F7F7F5"/>
    <a:srgbClr val="39A991"/>
    <a:srgbClr val="434343"/>
    <a:srgbClr val="24896B"/>
    <a:srgbClr val="F68F19"/>
    <a:srgbClr val="3296A8"/>
    <a:srgbClr val="6D8AAB"/>
    <a:srgbClr val="31709C"/>
    <a:srgbClr val="7697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3" autoAdjust="0"/>
    <p:restoredTop sz="97778" autoAdjust="0"/>
  </p:normalViewPr>
  <p:slideViewPr>
    <p:cSldViewPr snapToGrid="0" showGuides="1">
      <p:cViewPr varScale="1">
        <p:scale>
          <a:sx n="56" d="100"/>
          <a:sy n="56" d="100"/>
        </p:scale>
        <p:origin x="45" y="30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2" Type="http://schemas.openxmlformats.org/officeDocument/2006/relationships/tags" Target="tags/tag59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slide" Target="slides/slide16.xml"/><Relationship Id="rId27" Type="http://schemas.openxmlformats.org/officeDocument/2006/relationships/slide" Target="slides/slide15.xml"/><Relationship Id="rId26" Type="http://schemas.openxmlformats.org/officeDocument/2006/relationships/slide" Target="slides/slide14.xml"/><Relationship Id="rId25" Type="http://schemas.openxmlformats.org/officeDocument/2006/relationships/slide" Target="slides/slide13.xml"/><Relationship Id="rId24" Type="http://schemas.openxmlformats.org/officeDocument/2006/relationships/slide" Target="slides/slide12.xml"/><Relationship Id="rId23" Type="http://schemas.openxmlformats.org/officeDocument/2006/relationships/slide" Target="slides/slide11.xml"/><Relationship Id="rId22" Type="http://schemas.openxmlformats.org/officeDocument/2006/relationships/slide" Target="slides/slide10.xml"/><Relationship Id="rId21" Type="http://schemas.openxmlformats.org/officeDocument/2006/relationships/slide" Target="slides/slide9.xml"/><Relationship Id="rId20" Type="http://schemas.openxmlformats.org/officeDocument/2006/relationships/slide" Target="slides/slide8.xml"/><Relationship Id="rId2" Type="http://schemas.openxmlformats.org/officeDocument/2006/relationships/theme" Target="theme/theme1.xml"/><Relationship Id="rId19" Type="http://schemas.openxmlformats.org/officeDocument/2006/relationships/slide" Target="slides/slide7.xml"/><Relationship Id="rId18" Type="http://schemas.openxmlformats.org/officeDocument/2006/relationships/slide" Target="slides/slide6.xml"/><Relationship Id="rId17" Type="http://schemas.openxmlformats.org/officeDocument/2006/relationships/slide" Target="slides/slide5.xml"/><Relationship Id="rId16" Type="http://schemas.openxmlformats.org/officeDocument/2006/relationships/slide" Target="slides/slide4.xml"/><Relationship Id="rId15" Type="http://schemas.openxmlformats.org/officeDocument/2006/relationships/slide" Target="slides/slide3.xml"/><Relationship Id="rId14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wdp>
</file>

<file path=ppt/media/image11.png>
</file>

<file path=ppt/media/image12.png>
</file>

<file path=ppt/media/image13.wdp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wdp>
</file>

<file path=ppt/media/image5.png>
</file>

<file path=ppt/media/image6.wdp>
</file>

<file path=ppt/media/image7.png>
</file>

<file path=ppt/media/image8.wdp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600" indent="0">
              <a:buNone/>
              <a:defRPr sz="3800"/>
            </a:lvl2pPr>
            <a:lvl3pPr marL="1219200" indent="0">
              <a:buNone/>
              <a:defRPr sz="3200"/>
            </a:lvl3pPr>
            <a:lvl4pPr marL="1828800" indent="0">
              <a:buNone/>
              <a:defRPr sz="2700"/>
            </a:lvl4pPr>
            <a:lvl5pPr marL="2438400" indent="0">
              <a:buNone/>
              <a:defRPr sz="2700"/>
            </a:lvl5pPr>
            <a:lvl6pPr marL="3048000" indent="0">
              <a:buNone/>
              <a:defRPr sz="2700"/>
            </a:lvl6pPr>
            <a:lvl7pPr marL="3657600" indent="0">
              <a:buNone/>
              <a:defRPr sz="2700"/>
            </a:lvl7pPr>
            <a:lvl8pPr marL="4267200" indent="0">
              <a:buNone/>
              <a:defRPr sz="2700"/>
            </a:lvl8pPr>
            <a:lvl9pPr marL="4876800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4" Type="http://schemas.openxmlformats.org/officeDocument/2006/relationships/theme" Target="../theme/theme10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6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5" Type="http://schemas.openxmlformats.org/officeDocument/2006/relationships/theme" Target="../theme/theme3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5" Type="http://schemas.openxmlformats.org/officeDocument/2006/relationships/theme" Target="../theme/theme4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_rels/slideMaster5.xml.rels><?xml version="1.0" encoding="UTF-8" standalone="yes"?>
<Relationships xmlns="http://schemas.openxmlformats.org/package/2006/relationships"><Relationship Id="rId5" Type="http://schemas.openxmlformats.org/officeDocument/2006/relationships/theme" Target="../theme/theme5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/Relationships>
</file>

<file path=ppt/slideMasters/_rels/slideMaster6.xml.rels><?xml version="1.0" encoding="UTF-8" standalone="yes"?>
<Relationships xmlns="http://schemas.openxmlformats.org/package/2006/relationships"><Relationship Id="rId5" Type="http://schemas.openxmlformats.org/officeDocument/2006/relationships/theme" Target="../theme/theme6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/Relationships>
</file>

<file path=ppt/slideMasters/_rels/slideMaster7.xml.rels><?xml version="1.0" encoding="UTF-8" standalone="yes"?>
<Relationships xmlns="http://schemas.openxmlformats.org/package/2006/relationships"><Relationship Id="rId5" Type="http://schemas.openxmlformats.org/officeDocument/2006/relationships/theme" Target="../theme/theme7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8.xml.rels><?xml version="1.0" encoding="UTF-8" standalone="yes"?>
<Relationships xmlns="http://schemas.openxmlformats.org/package/2006/relationships"><Relationship Id="rId5" Type="http://schemas.openxmlformats.org/officeDocument/2006/relationships/theme" Target="../theme/theme8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/Relationships>
</file>

<file path=ppt/slideMasters/_rels/slideMaster9.xml.rels><?xml version="1.0" encoding="UTF-8" standalone="yes"?>
<Relationships xmlns="http://schemas.openxmlformats.org/package/2006/relationships"><Relationship Id="rId5" Type="http://schemas.openxmlformats.org/officeDocument/2006/relationships/theme" Target="../theme/theme9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hdr="0" ftr="0" dt="0"/>
  <p:txStyles>
    <p:titleStyle>
      <a:lvl1pPr algn="ctr" defTabSz="121920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microsoft.com/office/2007/relationships/media" Target="../media/media1.mp3"/><Relationship Id="rId7" Type="http://schemas.openxmlformats.org/officeDocument/2006/relationships/audio" Target="NULL" TargetMode="External"/><Relationship Id="rId6" Type="http://schemas.microsoft.com/office/2007/relationships/hdphoto" Target="../media/image10.wdp"/><Relationship Id="rId5" Type="http://schemas.openxmlformats.org/officeDocument/2006/relationships/image" Target="../media/image9.png"/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microsoft.com/office/2007/relationships/hdphoto" Target="../media/image6.wdp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43.xml"/><Relationship Id="rId1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43.xml"/><Relationship Id="rId3" Type="http://schemas.openxmlformats.org/officeDocument/2006/relationships/image" Target="../media/image18.png"/><Relationship Id="rId2" Type="http://schemas.openxmlformats.org/officeDocument/2006/relationships/tags" Target="../tags/tag35.xml"/><Relationship Id="rId1" Type="http://schemas.openxmlformats.org/officeDocument/2006/relationships/tags" Target="../tags/tag34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43.xml"/><Relationship Id="rId5" Type="http://schemas.openxmlformats.org/officeDocument/2006/relationships/image" Target="../media/image20.png"/><Relationship Id="rId4" Type="http://schemas.openxmlformats.org/officeDocument/2006/relationships/tags" Target="../tags/tag38.xml"/><Relationship Id="rId3" Type="http://schemas.openxmlformats.org/officeDocument/2006/relationships/image" Target="../media/image19.png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43.xml"/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openxmlformats.org/officeDocument/2006/relationships/tags" Target="../tags/tag39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microsoft.com/office/2007/relationships/hdphoto" Target="../media/image6.wdp"/><Relationship Id="rId21" Type="http://schemas.openxmlformats.org/officeDocument/2006/relationships/notesSlide" Target="../notesSlides/notesSlide11.xml"/><Relationship Id="rId20" Type="http://schemas.openxmlformats.org/officeDocument/2006/relationships/slideLayout" Target="../slideLayouts/slideLayout43.xml"/><Relationship Id="rId2" Type="http://schemas.openxmlformats.org/officeDocument/2006/relationships/image" Target="../media/image5.png"/><Relationship Id="rId19" Type="http://schemas.openxmlformats.org/officeDocument/2006/relationships/tags" Target="../tags/tag56.xml"/><Relationship Id="rId18" Type="http://schemas.openxmlformats.org/officeDocument/2006/relationships/tags" Target="../tags/tag55.xml"/><Relationship Id="rId17" Type="http://schemas.openxmlformats.org/officeDocument/2006/relationships/tags" Target="../tags/tag54.xml"/><Relationship Id="rId16" Type="http://schemas.openxmlformats.org/officeDocument/2006/relationships/tags" Target="../tags/tag53.xml"/><Relationship Id="rId15" Type="http://schemas.openxmlformats.org/officeDocument/2006/relationships/tags" Target="../tags/tag52.xml"/><Relationship Id="rId14" Type="http://schemas.openxmlformats.org/officeDocument/2006/relationships/tags" Target="../tags/tag51.xml"/><Relationship Id="rId13" Type="http://schemas.openxmlformats.org/officeDocument/2006/relationships/tags" Target="../tags/tag50.xml"/><Relationship Id="rId12" Type="http://schemas.openxmlformats.org/officeDocument/2006/relationships/tags" Target="../tags/tag49.xml"/><Relationship Id="rId11" Type="http://schemas.openxmlformats.org/officeDocument/2006/relationships/tags" Target="../tags/tag48.xml"/><Relationship Id="rId10" Type="http://schemas.openxmlformats.org/officeDocument/2006/relationships/tags" Target="../tags/tag47.xml"/><Relationship Id="rId1" Type="http://schemas.openxmlformats.org/officeDocument/2006/relationships/tags" Target="../tags/tag40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43.xml"/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openxmlformats.org/officeDocument/2006/relationships/tags" Target="../tags/tag5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3.xml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tags" Target="../tags/tag5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43.xml"/><Relationship Id="rId6" Type="http://schemas.microsoft.com/office/2007/relationships/hdphoto" Target="../media/image10.wdp"/><Relationship Id="rId5" Type="http://schemas.openxmlformats.org/officeDocument/2006/relationships/image" Target="../media/image9.png"/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6" Type="http://schemas.openxmlformats.org/officeDocument/2006/relationships/notesSlide" Target="../notesSlides/notesSlide2.xml"/><Relationship Id="rId25" Type="http://schemas.openxmlformats.org/officeDocument/2006/relationships/slideLayout" Target="../slideLayouts/slideLayout43.xml"/><Relationship Id="rId24" Type="http://schemas.openxmlformats.org/officeDocument/2006/relationships/tags" Target="../tags/tag20.xml"/><Relationship Id="rId23" Type="http://schemas.openxmlformats.org/officeDocument/2006/relationships/tags" Target="../tags/tag19.xml"/><Relationship Id="rId22" Type="http://schemas.openxmlformats.org/officeDocument/2006/relationships/tags" Target="../tags/tag18.xml"/><Relationship Id="rId21" Type="http://schemas.openxmlformats.org/officeDocument/2006/relationships/tags" Target="../tags/tag17.xml"/><Relationship Id="rId20" Type="http://schemas.microsoft.com/office/2007/relationships/hdphoto" Target="../media/image8.wdp"/><Relationship Id="rId2" Type="http://schemas.microsoft.com/office/2007/relationships/hdphoto" Target="../media/image13.wdp"/><Relationship Id="rId19" Type="http://schemas.openxmlformats.org/officeDocument/2006/relationships/image" Target="../media/image7.png"/><Relationship Id="rId18" Type="http://schemas.openxmlformats.org/officeDocument/2006/relationships/tags" Target="../tags/tag16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43.xml"/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openxmlformats.org/officeDocument/2006/relationships/tags" Target="../tags/tag21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3.xml"/><Relationship Id="rId6" Type="http://schemas.microsoft.com/office/2007/relationships/hdphoto" Target="../media/image8.wdp"/><Relationship Id="rId5" Type="http://schemas.openxmlformats.org/officeDocument/2006/relationships/image" Target="../media/image7.png"/><Relationship Id="rId4" Type="http://schemas.openxmlformats.org/officeDocument/2006/relationships/tags" Target="../tags/tag23.xml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tags" Target="../tags/tag22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43.xml"/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openxmlformats.org/officeDocument/2006/relationships/tags" Target="../tags/tag24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3.xml"/><Relationship Id="rId6" Type="http://schemas.microsoft.com/office/2007/relationships/hdphoto" Target="../media/image8.wdp"/><Relationship Id="rId5" Type="http://schemas.openxmlformats.org/officeDocument/2006/relationships/image" Target="../media/image7.png"/><Relationship Id="rId4" Type="http://schemas.openxmlformats.org/officeDocument/2006/relationships/tags" Target="../tags/tag26.xml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tags" Target="../tags/tag25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43.xml"/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openxmlformats.org/officeDocument/2006/relationships/tags" Target="../tags/tag2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43.xml"/><Relationship Id="rId7" Type="http://schemas.openxmlformats.org/officeDocument/2006/relationships/image" Target="../media/image16.png"/><Relationship Id="rId6" Type="http://schemas.openxmlformats.org/officeDocument/2006/relationships/tags" Target="../tags/tag31.xml"/><Relationship Id="rId5" Type="http://schemas.openxmlformats.org/officeDocument/2006/relationships/image" Target="../media/image15.png"/><Relationship Id="rId4" Type="http://schemas.openxmlformats.org/officeDocument/2006/relationships/tags" Target="../tags/tag30.xml"/><Relationship Id="rId3" Type="http://schemas.openxmlformats.org/officeDocument/2006/relationships/image" Target="../media/image14.png"/><Relationship Id="rId2" Type="http://schemas.openxmlformats.org/officeDocument/2006/relationships/tags" Target="../tags/tag29.xml"/><Relationship Id="rId1" Type="http://schemas.openxmlformats.org/officeDocument/2006/relationships/tags" Target="../tags/tag28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43.xml"/><Relationship Id="rId3" Type="http://schemas.openxmlformats.org/officeDocument/2006/relationships/image" Target="../media/image17.png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墙壁, 建筑物, 天空&#10;&#10;已生成高可信度的说明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" y="1875"/>
            <a:ext cx="12190413" cy="6857107"/>
          </a:xfrm>
          <a:prstGeom prst="rect">
            <a:avLst/>
          </a:prstGeom>
        </p:spPr>
      </p:pic>
      <p:sp>
        <p:nvSpPr>
          <p:cNvPr id="11" name="TextBox 1"/>
          <p:cNvSpPr txBox="1">
            <a:spLocks noChangeArrowheads="1"/>
          </p:cNvSpPr>
          <p:nvPr/>
        </p:nvSpPr>
        <p:spPr bwMode="auto">
          <a:xfrm>
            <a:off x="5976067" y="1495225"/>
            <a:ext cx="1413510" cy="1220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8000" b="1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</a:t>
            </a:r>
            <a:endParaRPr lang="zh-CN" altLang="en-US" sz="8000" b="1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"/>
          <p:cNvSpPr txBox="1">
            <a:spLocks noChangeArrowheads="1"/>
          </p:cNvSpPr>
          <p:nvPr/>
        </p:nvSpPr>
        <p:spPr bwMode="auto">
          <a:xfrm>
            <a:off x="6827697" y="2707306"/>
            <a:ext cx="1198245" cy="1220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6600" b="1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</a:t>
            </a:r>
            <a:endParaRPr lang="zh-CN" altLang="en-US" sz="6600" b="1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"/>
          <p:cNvSpPr txBox="1">
            <a:spLocks noChangeArrowheads="1"/>
          </p:cNvSpPr>
          <p:nvPr/>
        </p:nvSpPr>
        <p:spPr bwMode="auto">
          <a:xfrm>
            <a:off x="5980569" y="2700781"/>
            <a:ext cx="1198245" cy="1220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6600" b="1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</a:t>
            </a:r>
            <a:endParaRPr lang="zh-CN" altLang="en-US" sz="6600" b="1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"/>
          <p:cNvSpPr txBox="1">
            <a:spLocks noChangeArrowheads="1"/>
          </p:cNvSpPr>
          <p:nvPr/>
        </p:nvSpPr>
        <p:spPr bwMode="auto">
          <a:xfrm>
            <a:off x="6264275" y="3667125"/>
            <a:ext cx="1413510" cy="219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8000" b="1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</a:t>
            </a:r>
            <a:endParaRPr lang="zh-CN" altLang="en-US" sz="8000" b="1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Picture 2" descr="G:\公司\茶\印章.pn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4521" y="1543719"/>
            <a:ext cx="503238" cy="10747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854" y="1193486"/>
            <a:ext cx="2932138" cy="3821891"/>
          </a:xfrm>
          <a:prstGeom prst="rect">
            <a:avLst/>
          </a:prstGeom>
        </p:spPr>
      </p:pic>
      <p:pic>
        <p:nvPicPr>
          <p:cNvPr id="17" name="moving.mp3">
            <a:hlinkClick r:id="" action="ppaction://media"/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8">
                  <p14:trim st="19889.794922" end="4366.054199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837747" y="0"/>
            <a:ext cx="609600" cy="6096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63500" y="1739900"/>
            <a:ext cx="2153285" cy="16554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zh-CN" altLang="en-US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sym typeface="+mn-ea"/>
              </a:rPr>
              <a:t>成员：</a:t>
            </a:r>
            <a:endParaRPr lang="zh-CN" altLang="en-US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indent="457200" algn="ctr"/>
            <a:r>
              <a:rPr lang="zh-CN" altLang="en-US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sym typeface="+mn-ea"/>
              </a:rPr>
              <a:t>吴广佳</a:t>
            </a:r>
            <a:endParaRPr lang="zh-CN" altLang="en-US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indent="457200" algn="ctr"/>
            <a:r>
              <a:rPr lang="zh-CN" altLang="en-US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sym typeface="+mn-ea"/>
              </a:rPr>
              <a:t>龚琪琦</a:t>
            </a:r>
            <a:endParaRPr lang="zh-CN" altLang="en-US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indent="457200" algn="ctr"/>
            <a:r>
              <a:rPr lang="zh-CN" altLang="en-US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sym typeface="+mn-ea"/>
              </a:rPr>
              <a:t>张淼</a:t>
            </a:r>
            <a:endParaRPr lang="zh-CN" altLang="en-US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sym typeface="+mn-ea"/>
            </a:endParaRPr>
          </a:p>
          <a:p>
            <a:pPr indent="457200" algn="ctr"/>
            <a:r>
              <a:rPr lang="zh-CN" altLang="en-US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sym typeface="+mn-ea"/>
              </a:rPr>
              <a:t>郭胜</a:t>
            </a:r>
            <a:endParaRPr lang="zh-CN" altLang="en-US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1000">
        <p14:warp dir="in"/>
      </p:transition>
    </mc:Choice>
    <mc:Fallback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4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>
            <p:custDataLst>
              <p:tags r:id="rId1"/>
            </p:custDataLst>
          </p:nvPr>
        </p:nvSpPr>
        <p:spPr>
          <a:xfrm>
            <a:off x="4496435" y="125095"/>
            <a:ext cx="3827780" cy="833120"/>
          </a:xfrm>
          <a:prstGeom prst="rect">
            <a:avLst/>
          </a:prstGeom>
        </p:spPr>
        <p:txBody>
          <a:bodyPr wrap="square">
            <a:noAutofit/>
            <a:scene3d>
              <a:camera prst="orthographicFront"/>
              <a:lightRig rig="threePt" dir="t"/>
            </a:scene3d>
            <a:sp3d contourW="12700"/>
          </a:bodyPr>
          <a:p>
            <a:pPr algn="ctr">
              <a:lnSpc>
                <a:spcPct val="120000"/>
              </a:lnSpc>
            </a:pPr>
            <a:r>
              <a:rPr lang="zh-CN" altLang="en-US" sz="36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主要模块代码</a:t>
            </a:r>
            <a:endParaRPr lang="zh-CN" altLang="en-US" sz="3600" b="1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60680" y="774700"/>
            <a:ext cx="40633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/>
              <a:t>Main.js</a:t>
            </a:r>
            <a:r>
              <a:rPr lang="zh-CN" altLang="en-US" sz="2800" b="1"/>
              <a:t>主要代码</a:t>
            </a:r>
            <a:r>
              <a:rPr lang="en-US" altLang="zh-CN" sz="2800" b="1"/>
              <a:t> </a:t>
            </a:r>
            <a:r>
              <a:rPr lang="zh-CN" altLang="en-US" sz="2800" b="1"/>
              <a:t>：</a:t>
            </a:r>
            <a:endParaRPr lang="zh-CN" altLang="en-US" sz="2800" b="1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94055" y="1296670"/>
            <a:ext cx="10142855" cy="5378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>
            <p:custDataLst>
              <p:tags r:id="rId1"/>
            </p:custDataLst>
          </p:nvPr>
        </p:nvSpPr>
        <p:spPr>
          <a:xfrm>
            <a:off x="4496435" y="125095"/>
            <a:ext cx="3827780" cy="833120"/>
          </a:xfrm>
          <a:prstGeom prst="rect">
            <a:avLst/>
          </a:prstGeom>
        </p:spPr>
        <p:txBody>
          <a:bodyPr wrap="square">
            <a:noAutofit/>
            <a:scene3d>
              <a:camera prst="orthographicFront"/>
              <a:lightRig rig="threePt" dir="t"/>
            </a:scene3d>
            <a:sp3d contourW="12700"/>
          </a:bodyPr>
          <a:p>
            <a:pPr algn="ctr">
              <a:lnSpc>
                <a:spcPct val="120000"/>
              </a:lnSpc>
            </a:pPr>
            <a:r>
              <a:rPr lang="zh-CN" altLang="en-US" sz="36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主要模块代码</a:t>
            </a:r>
            <a:endParaRPr lang="zh-CN" altLang="en-US" sz="3600" b="1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60680" y="774700"/>
            <a:ext cx="40633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/>
              <a:t>index.js</a:t>
            </a:r>
            <a:r>
              <a:rPr lang="zh-CN" altLang="en-US" sz="2800" b="1"/>
              <a:t>主要代码</a:t>
            </a:r>
            <a:r>
              <a:rPr lang="en-US" altLang="zh-CN" sz="2800" b="1"/>
              <a:t> </a:t>
            </a:r>
            <a:r>
              <a:rPr lang="zh-CN" altLang="en-US" sz="2800" b="1"/>
              <a:t>：</a:t>
            </a:r>
            <a:endParaRPr lang="zh-CN" altLang="en-US" sz="2800" b="1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02565" y="1800860"/>
            <a:ext cx="6103620" cy="44729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445885" y="2665095"/>
            <a:ext cx="5518150" cy="2908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墙壁, 建筑物, 天空&#10;&#10;已生成高可信度的说明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7" name="_14"/>
          <p:cNvSpPr txBox="1">
            <a:spLocks noChangeArrowheads="1"/>
          </p:cNvSpPr>
          <p:nvPr/>
        </p:nvSpPr>
        <p:spPr bwMode="auto">
          <a:xfrm>
            <a:off x="3091413" y="1857169"/>
            <a:ext cx="1211148" cy="2540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4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四章</a:t>
            </a:r>
            <a:endParaRPr lang="zh-CN" altLang="zh-CN" sz="4400" b="1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PA_文本框 8"/>
          <p:cNvSpPr txBox="1"/>
          <p:nvPr>
            <p:custDataLst>
              <p:tags r:id="rId3"/>
            </p:custDataLst>
          </p:nvPr>
        </p:nvSpPr>
        <p:spPr>
          <a:xfrm>
            <a:off x="4692650" y="2590165"/>
            <a:ext cx="4707255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unset" dir="t"/>
            </a:scene3d>
            <a:sp3d contourW="12700" prstMaterial="softEdge">
              <a:bevelB w="0" h="0"/>
              <a:extrusionClr>
                <a:srgbClr val="FFC000"/>
              </a:extrusionClr>
              <a:contourClr>
                <a:schemeClr val="accent6">
                  <a:lumMod val="75000"/>
                </a:schemeClr>
              </a:contourClr>
            </a:sp3d>
          </a:bodyPr>
          <a:lstStyle/>
          <a:p>
            <a:pPr algn="ctr" defTabSz="914400">
              <a:defRPr/>
            </a:pPr>
            <a:r>
              <a:rPr lang="zh-CN" altLang="en-US" sz="4400" b="1" kern="0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困难及解决</a:t>
            </a:r>
            <a:r>
              <a:rPr lang="zh-CN" altLang="en-US" sz="4400" b="1" kern="0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4400" b="1" kern="0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Picture 2" descr="G:\公司\茶\印章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719" y="2589983"/>
            <a:ext cx="503238" cy="10747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墙壁, 建筑物, 天空&#10;&#10;已生成高可信度的说明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grpSp>
        <p:nvGrpSpPr>
          <p:cNvPr id="21" name="组合 20"/>
          <p:cNvGrpSpPr/>
          <p:nvPr/>
        </p:nvGrpSpPr>
        <p:grpSpPr>
          <a:xfrm>
            <a:off x="3103755" y="350711"/>
            <a:ext cx="5984490" cy="801980"/>
            <a:chOff x="6851658" y="2036657"/>
            <a:chExt cx="5984490" cy="801980"/>
          </a:xfrm>
        </p:grpSpPr>
        <p:sp>
          <p:nvSpPr>
            <p:cNvPr id="22" name="矩形 21"/>
            <p:cNvSpPr/>
            <p:nvPr>
              <p:custDataLst>
                <p:tags r:id="rId4"/>
              </p:custDataLst>
            </p:nvPr>
          </p:nvSpPr>
          <p:spPr>
            <a:xfrm>
              <a:off x="8387088" y="2036657"/>
              <a:ext cx="3322955" cy="6076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ctr">
                <a:lnSpc>
                  <a:spcPct val="120000"/>
                </a:lnSpc>
              </a:pPr>
              <a:r>
                <a:rPr lang="zh-CN" altLang="en-US" sz="2800" b="1" spc="600" dirty="0">
                  <a:solidFill>
                    <a:srgbClr val="5F686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困难及解决</a:t>
              </a:r>
              <a:r>
                <a:rPr lang="zh-CN" altLang="en-US" sz="2800" b="1" spc="600" dirty="0">
                  <a:solidFill>
                    <a:srgbClr val="5F686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方案</a:t>
              </a:r>
              <a:endParaRPr lang="zh-CN" altLang="en-US" sz="28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文本框 22"/>
            <p:cNvSpPr txBox="1"/>
            <p:nvPr>
              <p:custDataLst>
                <p:tags r:id="rId5"/>
              </p:custDataLst>
            </p:nvPr>
          </p:nvSpPr>
          <p:spPr>
            <a:xfrm>
              <a:off x="6851658" y="2580489"/>
              <a:ext cx="5984490" cy="25814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ctr">
                <a:lnSpc>
                  <a:spcPct val="114000"/>
                </a:lnSpc>
              </a:pPr>
              <a:r>
                <a:rPr lang="en-US" altLang="zh-CN" sz="1000" spc="3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The user can demonstrate on a projector or computer</a:t>
              </a:r>
              <a:endParaRPr lang="en-US" altLang="zh-CN" sz="1000" spc="300" dirty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396261" y="1731163"/>
            <a:ext cx="3222344" cy="3543350"/>
            <a:chOff x="3575845" y="1792523"/>
            <a:chExt cx="1985962" cy="1986576"/>
          </a:xfrm>
        </p:grpSpPr>
        <p:sp>
          <p:nvSpPr>
            <p:cNvPr id="25" name="Freeform 21"/>
            <p:cNvSpPr/>
            <p:nvPr>
              <p:custDataLst>
                <p:tags r:id="rId6"/>
              </p:custDataLst>
            </p:nvPr>
          </p:nvSpPr>
          <p:spPr bwMode="auto">
            <a:xfrm>
              <a:off x="3575845" y="1792523"/>
              <a:ext cx="974725" cy="973438"/>
            </a:xfrm>
            <a:custGeom>
              <a:avLst/>
              <a:gdLst>
                <a:gd name="T0" fmla="*/ 282 w 565"/>
                <a:gd name="T1" fmla="*/ 0 h 565"/>
                <a:gd name="T2" fmla="*/ 0 w 565"/>
                <a:gd name="T3" fmla="*/ 0 h 565"/>
                <a:gd name="T4" fmla="*/ 0 w 565"/>
                <a:gd name="T5" fmla="*/ 283 h 565"/>
                <a:gd name="T6" fmla="*/ 282 w 565"/>
                <a:gd name="T7" fmla="*/ 565 h 565"/>
                <a:gd name="T8" fmla="*/ 565 w 565"/>
                <a:gd name="T9" fmla="*/ 565 h 565"/>
                <a:gd name="T10" fmla="*/ 565 w 565"/>
                <a:gd name="T11" fmla="*/ 283 h 565"/>
                <a:gd name="T12" fmla="*/ 282 w 565"/>
                <a:gd name="T13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5" h="565">
                  <a:moveTo>
                    <a:pt x="28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439"/>
                    <a:pt x="126" y="565"/>
                    <a:pt x="282" y="565"/>
                  </a:cubicBezTo>
                  <a:cubicBezTo>
                    <a:pt x="565" y="565"/>
                    <a:pt x="565" y="565"/>
                    <a:pt x="565" y="565"/>
                  </a:cubicBezTo>
                  <a:cubicBezTo>
                    <a:pt x="565" y="283"/>
                    <a:pt x="565" y="283"/>
                    <a:pt x="565" y="283"/>
                  </a:cubicBezTo>
                  <a:cubicBezTo>
                    <a:pt x="565" y="127"/>
                    <a:pt x="438" y="0"/>
                    <a:pt x="282" y="0"/>
                  </a:cubicBezTo>
                  <a:close/>
                </a:path>
              </a:pathLst>
            </a:custGeom>
            <a:solidFill>
              <a:srgbClr val="626463"/>
            </a:solidFill>
            <a:ln>
              <a:noFill/>
            </a:ln>
          </p:spPr>
          <p:txBody>
            <a:bodyPr/>
            <a:p>
              <a:endParaRPr lang="zh-CN" altLang="en-US" sz="4000" dirty="0"/>
            </a:p>
          </p:txBody>
        </p:sp>
        <p:sp>
          <p:nvSpPr>
            <p:cNvPr id="26" name="Freeform 22"/>
            <p:cNvSpPr/>
            <p:nvPr>
              <p:custDataLst>
                <p:tags r:id="rId7"/>
              </p:custDataLst>
            </p:nvPr>
          </p:nvSpPr>
          <p:spPr bwMode="auto">
            <a:xfrm>
              <a:off x="4588670" y="1792523"/>
              <a:ext cx="973137" cy="973438"/>
            </a:xfrm>
            <a:custGeom>
              <a:avLst/>
              <a:gdLst>
                <a:gd name="T0" fmla="*/ 283 w 565"/>
                <a:gd name="T1" fmla="*/ 0 h 565"/>
                <a:gd name="T2" fmla="*/ 565 w 565"/>
                <a:gd name="T3" fmla="*/ 0 h 565"/>
                <a:gd name="T4" fmla="*/ 565 w 565"/>
                <a:gd name="T5" fmla="*/ 283 h 565"/>
                <a:gd name="T6" fmla="*/ 283 w 565"/>
                <a:gd name="T7" fmla="*/ 565 h 565"/>
                <a:gd name="T8" fmla="*/ 0 w 565"/>
                <a:gd name="T9" fmla="*/ 565 h 565"/>
                <a:gd name="T10" fmla="*/ 0 w 565"/>
                <a:gd name="T11" fmla="*/ 283 h 565"/>
                <a:gd name="T12" fmla="*/ 283 w 565"/>
                <a:gd name="T13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5" h="565">
                  <a:moveTo>
                    <a:pt x="283" y="0"/>
                  </a:moveTo>
                  <a:cubicBezTo>
                    <a:pt x="565" y="0"/>
                    <a:pt x="565" y="0"/>
                    <a:pt x="565" y="0"/>
                  </a:cubicBezTo>
                  <a:cubicBezTo>
                    <a:pt x="565" y="283"/>
                    <a:pt x="565" y="283"/>
                    <a:pt x="565" y="283"/>
                  </a:cubicBezTo>
                  <a:cubicBezTo>
                    <a:pt x="565" y="439"/>
                    <a:pt x="439" y="565"/>
                    <a:pt x="283" y="565"/>
                  </a:cubicBezTo>
                  <a:cubicBezTo>
                    <a:pt x="0" y="565"/>
                    <a:pt x="0" y="565"/>
                    <a:pt x="0" y="56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127"/>
                    <a:pt x="127" y="0"/>
                    <a:pt x="283" y="0"/>
                  </a:cubicBezTo>
                  <a:close/>
                </a:path>
              </a:pathLst>
            </a:custGeom>
            <a:solidFill>
              <a:srgbClr val="626463"/>
            </a:solidFill>
            <a:ln>
              <a:noFill/>
            </a:ln>
          </p:spPr>
          <p:txBody>
            <a:bodyPr/>
            <a:p>
              <a:endParaRPr lang="zh-CN" altLang="en-US" sz="4000"/>
            </a:p>
          </p:txBody>
        </p:sp>
        <p:sp>
          <p:nvSpPr>
            <p:cNvPr id="27" name="Freeform 23"/>
            <p:cNvSpPr/>
            <p:nvPr>
              <p:custDataLst>
                <p:tags r:id="rId8"/>
              </p:custDataLst>
            </p:nvPr>
          </p:nvSpPr>
          <p:spPr bwMode="auto">
            <a:xfrm>
              <a:off x="3575845" y="2805661"/>
              <a:ext cx="974725" cy="973438"/>
            </a:xfrm>
            <a:custGeom>
              <a:avLst/>
              <a:gdLst>
                <a:gd name="T0" fmla="*/ 282 w 565"/>
                <a:gd name="T1" fmla="*/ 565 h 565"/>
                <a:gd name="T2" fmla="*/ 0 w 565"/>
                <a:gd name="T3" fmla="*/ 565 h 565"/>
                <a:gd name="T4" fmla="*/ 0 w 565"/>
                <a:gd name="T5" fmla="*/ 283 h 565"/>
                <a:gd name="T6" fmla="*/ 282 w 565"/>
                <a:gd name="T7" fmla="*/ 0 h 565"/>
                <a:gd name="T8" fmla="*/ 565 w 565"/>
                <a:gd name="T9" fmla="*/ 0 h 565"/>
                <a:gd name="T10" fmla="*/ 565 w 565"/>
                <a:gd name="T11" fmla="*/ 283 h 565"/>
                <a:gd name="T12" fmla="*/ 282 w 565"/>
                <a:gd name="T13" fmla="*/ 565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5" h="565">
                  <a:moveTo>
                    <a:pt x="282" y="565"/>
                  </a:moveTo>
                  <a:cubicBezTo>
                    <a:pt x="0" y="565"/>
                    <a:pt x="0" y="565"/>
                    <a:pt x="0" y="56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127"/>
                    <a:pt x="126" y="0"/>
                    <a:pt x="282" y="0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5" y="283"/>
                    <a:pt x="565" y="283"/>
                    <a:pt x="565" y="283"/>
                  </a:cubicBezTo>
                  <a:cubicBezTo>
                    <a:pt x="565" y="439"/>
                    <a:pt x="438" y="565"/>
                    <a:pt x="282" y="565"/>
                  </a:cubicBezTo>
                  <a:close/>
                </a:path>
              </a:pathLst>
            </a:custGeom>
            <a:solidFill>
              <a:srgbClr val="626463"/>
            </a:solidFill>
            <a:ln>
              <a:noFill/>
            </a:ln>
          </p:spPr>
          <p:txBody>
            <a:bodyPr/>
            <a:p>
              <a:endParaRPr lang="zh-CN" altLang="en-US" sz="4000"/>
            </a:p>
          </p:txBody>
        </p:sp>
        <p:sp>
          <p:nvSpPr>
            <p:cNvPr id="28" name="Freeform 24"/>
            <p:cNvSpPr/>
            <p:nvPr>
              <p:custDataLst>
                <p:tags r:id="rId9"/>
              </p:custDataLst>
            </p:nvPr>
          </p:nvSpPr>
          <p:spPr bwMode="auto">
            <a:xfrm>
              <a:off x="4588670" y="2805661"/>
              <a:ext cx="973137" cy="973438"/>
            </a:xfrm>
            <a:custGeom>
              <a:avLst/>
              <a:gdLst>
                <a:gd name="T0" fmla="*/ 283 w 565"/>
                <a:gd name="T1" fmla="*/ 565 h 565"/>
                <a:gd name="T2" fmla="*/ 565 w 565"/>
                <a:gd name="T3" fmla="*/ 565 h 565"/>
                <a:gd name="T4" fmla="*/ 565 w 565"/>
                <a:gd name="T5" fmla="*/ 283 h 565"/>
                <a:gd name="T6" fmla="*/ 283 w 565"/>
                <a:gd name="T7" fmla="*/ 0 h 565"/>
                <a:gd name="T8" fmla="*/ 0 w 565"/>
                <a:gd name="T9" fmla="*/ 0 h 565"/>
                <a:gd name="T10" fmla="*/ 0 w 565"/>
                <a:gd name="T11" fmla="*/ 283 h 565"/>
                <a:gd name="T12" fmla="*/ 283 w 565"/>
                <a:gd name="T13" fmla="*/ 565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5" h="565">
                  <a:moveTo>
                    <a:pt x="283" y="565"/>
                  </a:moveTo>
                  <a:cubicBezTo>
                    <a:pt x="565" y="565"/>
                    <a:pt x="565" y="565"/>
                    <a:pt x="565" y="565"/>
                  </a:cubicBezTo>
                  <a:cubicBezTo>
                    <a:pt x="565" y="283"/>
                    <a:pt x="565" y="283"/>
                    <a:pt x="565" y="283"/>
                  </a:cubicBezTo>
                  <a:cubicBezTo>
                    <a:pt x="565" y="127"/>
                    <a:pt x="439" y="0"/>
                    <a:pt x="28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439"/>
                    <a:pt x="127" y="565"/>
                    <a:pt x="283" y="565"/>
                  </a:cubicBezTo>
                  <a:close/>
                </a:path>
              </a:pathLst>
            </a:custGeom>
            <a:solidFill>
              <a:srgbClr val="626463"/>
            </a:solidFill>
            <a:ln>
              <a:noFill/>
            </a:ln>
          </p:spPr>
          <p:txBody>
            <a:bodyPr/>
            <a:p>
              <a:endParaRPr lang="zh-CN" altLang="en-US" sz="4000"/>
            </a:p>
          </p:txBody>
        </p:sp>
        <p:sp>
          <p:nvSpPr>
            <p:cNvPr id="29" name="Rectangle 25"/>
            <p:cNvSpPr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3908937" y="1960851"/>
              <a:ext cx="326000" cy="620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p>
              <a:pPr algn="ctr"/>
              <a:r>
                <a:rPr lang="en-US" altLang="zh-CN" sz="7200" dirty="0">
                  <a:solidFill>
                    <a:srgbClr val="FFFFFF"/>
                  </a:solidFill>
                  <a:latin typeface="+mj-lt"/>
                </a:rPr>
                <a:t>A</a:t>
              </a:r>
              <a:endParaRPr lang="en-US" altLang="zh-CN" sz="7200" dirty="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30" name="Rectangle 26"/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4881541" y="1960851"/>
              <a:ext cx="306432" cy="620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p>
              <a:pPr algn="ctr"/>
              <a:r>
                <a:rPr lang="en-US" altLang="zh-CN" sz="7200" dirty="0">
                  <a:solidFill>
                    <a:srgbClr val="FFFFFF"/>
                  </a:solidFill>
                  <a:latin typeface="+mj-lt"/>
                </a:rPr>
                <a:t>B</a:t>
              </a:r>
              <a:endParaRPr lang="en-US" altLang="zh-CN" sz="7200" dirty="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31" name="Rectangle 27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3947059" y="2913644"/>
              <a:ext cx="300562" cy="620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p>
              <a:pPr algn="ctr"/>
              <a:r>
                <a:rPr lang="en-US" altLang="zh-CN" sz="7200">
                  <a:solidFill>
                    <a:srgbClr val="FFFFFF"/>
                  </a:solidFill>
                  <a:latin typeface="+mj-lt"/>
                </a:rPr>
                <a:t>C</a:t>
              </a:r>
              <a:endParaRPr lang="en-US" altLang="zh-CN" sz="720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32" name="Rectangle 28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4881231" y="2913644"/>
              <a:ext cx="346742" cy="620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p>
              <a:pPr algn="ctr"/>
              <a:r>
                <a:rPr lang="en-US" altLang="zh-CN" sz="7200" dirty="0">
                  <a:solidFill>
                    <a:srgbClr val="FFFFFF"/>
                  </a:solidFill>
                  <a:latin typeface="+mj-lt"/>
                </a:rPr>
                <a:t>D</a:t>
              </a:r>
              <a:endParaRPr lang="en-US" altLang="zh-CN" sz="7200" dirty="0">
                <a:solidFill>
                  <a:srgbClr val="FFFFFF"/>
                </a:solidFill>
                <a:latin typeface="+mj-lt"/>
              </a:endParaRPr>
            </a:p>
          </p:txBody>
        </p:sp>
        <p:sp>
          <p:nvSpPr>
            <p:cNvPr id="33" name="椭圆 32"/>
            <p:cNvSpPr/>
            <p:nvPr>
              <p:custDataLst>
                <p:tags r:id="rId14"/>
              </p:custDataLst>
            </p:nvPr>
          </p:nvSpPr>
          <p:spPr>
            <a:xfrm>
              <a:off x="4320209" y="2536523"/>
              <a:ext cx="503582" cy="503737"/>
            </a:xfrm>
            <a:prstGeom prst="ellipse">
              <a:avLst/>
            </a:prstGeom>
            <a:solidFill>
              <a:schemeClr val="bg1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4000"/>
            </a:p>
          </p:txBody>
        </p:sp>
        <p:sp>
          <p:nvSpPr>
            <p:cNvPr id="34" name="Freeform 6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4440358" y="2687553"/>
              <a:ext cx="263284" cy="201676"/>
            </a:xfrm>
            <a:custGeom>
              <a:avLst/>
              <a:gdLst>
                <a:gd name="T0" fmla="*/ 218 w 235"/>
                <a:gd name="T1" fmla="*/ 76 h 180"/>
                <a:gd name="T2" fmla="*/ 230 w 235"/>
                <a:gd name="T3" fmla="*/ 106 h 180"/>
                <a:gd name="T4" fmla="*/ 206 w 235"/>
                <a:gd name="T5" fmla="*/ 107 h 180"/>
                <a:gd name="T6" fmla="*/ 117 w 235"/>
                <a:gd name="T7" fmla="*/ 180 h 180"/>
                <a:gd name="T8" fmla="*/ 54 w 235"/>
                <a:gd name="T9" fmla="*/ 154 h 180"/>
                <a:gd name="T10" fmla="*/ 66 w 235"/>
                <a:gd name="T11" fmla="*/ 141 h 180"/>
                <a:gd name="T12" fmla="*/ 117 w 235"/>
                <a:gd name="T13" fmla="*/ 162 h 180"/>
                <a:gd name="T14" fmla="*/ 187 w 235"/>
                <a:gd name="T15" fmla="*/ 107 h 180"/>
                <a:gd name="T16" fmla="*/ 162 w 235"/>
                <a:gd name="T17" fmla="*/ 99 h 180"/>
                <a:gd name="T18" fmla="*/ 178 w 235"/>
                <a:gd name="T19" fmla="*/ 76 h 180"/>
                <a:gd name="T20" fmla="*/ 203 w 235"/>
                <a:gd name="T21" fmla="*/ 58 h 180"/>
                <a:gd name="T22" fmla="*/ 204 w 235"/>
                <a:gd name="T23" fmla="*/ 87 h 180"/>
                <a:gd name="T24" fmla="*/ 198 w 235"/>
                <a:gd name="T25" fmla="*/ 79 h 180"/>
                <a:gd name="T26" fmla="*/ 190 w 235"/>
                <a:gd name="T27" fmla="*/ 90 h 180"/>
                <a:gd name="T28" fmla="*/ 199 w 235"/>
                <a:gd name="T29" fmla="*/ 90 h 180"/>
                <a:gd name="T30" fmla="*/ 204 w 235"/>
                <a:gd name="T31" fmla="*/ 87 h 180"/>
                <a:gd name="T32" fmla="*/ 30 w 235"/>
                <a:gd name="T33" fmla="*/ 120 h 180"/>
                <a:gd name="T34" fmla="*/ 44 w 235"/>
                <a:gd name="T35" fmla="*/ 120 h 180"/>
                <a:gd name="T36" fmla="*/ 71 w 235"/>
                <a:gd name="T37" fmla="*/ 87 h 180"/>
                <a:gd name="T38" fmla="*/ 73 w 235"/>
                <a:gd name="T39" fmla="*/ 81 h 180"/>
                <a:gd name="T40" fmla="*/ 47 w 235"/>
                <a:gd name="T41" fmla="*/ 72 h 180"/>
                <a:gd name="T42" fmla="*/ 117 w 235"/>
                <a:gd name="T43" fmla="*/ 18 h 180"/>
                <a:gd name="T44" fmla="*/ 168 w 235"/>
                <a:gd name="T45" fmla="*/ 39 h 180"/>
                <a:gd name="T46" fmla="*/ 180 w 235"/>
                <a:gd name="T47" fmla="*/ 26 h 180"/>
                <a:gd name="T48" fmla="*/ 117 w 235"/>
                <a:gd name="T49" fmla="*/ 0 h 180"/>
                <a:gd name="T50" fmla="*/ 29 w 235"/>
                <a:gd name="T51" fmla="*/ 72 h 180"/>
                <a:gd name="T52" fmla="*/ 4 w 235"/>
                <a:gd name="T53" fmla="*/ 74 h 180"/>
                <a:gd name="T54" fmla="*/ 16 w 235"/>
                <a:gd name="T55" fmla="*/ 104 h 180"/>
                <a:gd name="T56" fmla="*/ 30 w 235"/>
                <a:gd name="T57" fmla="*/ 93 h 180"/>
                <a:gd name="T58" fmla="*/ 29 w 235"/>
                <a:gd name="T59" fmla="*/ 90 h 180"/>
                <a:gd name="T60" fmla="*/ 37 w 235"/>
                <a:gd name="T61" fmla="*/ 90 h 180"/>
                <a:gd name="T62" fmla="*/ 43 w 235"/>
                <a:gd name="T63" fmla="*/ 93 h 180"/>
                <a:gd name="T64" fmla="*/ 30 w 235"/>
                <a:gd name="T65" fmla="*/ 9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5" h="180">
                  <a:moveTo>
                    <a:pt x="205" y="60"/>
                  </a:moveTo>
                  <a:cubicBezTo>
                    <a:pt x="218" y="76"/>
                    <a:pt x="218" y="76"/>
                    <a:pt x="218" y="76"/>
                  </a:cubicBezTo>
                  <a:cubicBezTo>
                    <a:pt x="232" y="93"/>
                    <a:pt x="232" y="93"/>
                    <a:pt x="232" y="93"/>
                  </a:cubicBezTo>
                  <a:cubicBezTo>
                    <a:pt x="235" y="97"/>
                    <a:pt x="234" y="103"/>
                    <a:pt x="230" y="106"/>
                  </a:cubicBezTo>
                  <a:cubicBezTo>
                    <a:pt x="228" y="107"/>
                    <a:pt x="226" y="108"/>
                    <a:pt x="224" y="107"/>
                  </a:cubicBezTo>
                  <a:cubicBezTo>
                    <a:pt x="206" y="107"/>
                    <a:pt x="206" y="107"/>
                    <a:pt x="206" y="107"/>
                  </a:cubicBezTo>
                  <a:cubicBezTo>
                    <a:pt x="202" y="127"/>
                    <a:pt x="192" y="144"/>
                    <a:pt x="177" y="157"/>
                  </a:cubicBezTo>
                  <a:cubicBezTo>
                    <a:pt x="162" y="171"/>
                    <a:pt x="140" y="180"/>
                    <a:pt x="117" y="180"/>
                  </a:cubicBezTo>
                  <a:cubicBezTo>
                    <a:pt x="105" y="180"/>
                    <a:pt x="94" y="177"/>
                    <a:pt x="83" y="173"/>
                  </a:cubicBezTo>
                  <a:cubicBezTo>
                    <a:pt x="72" y="168"/>
                    <a:pt x="62" y="162"/>
                    <a:pt x="54" y="154"/>
                  </a:cubicBezTo>
                  <a:cubicBezTo>
                    <a:pt x="50" y="150"/>
                    <a:pt x="50" y="144"/>
                    <a:pt x="54" y="141"/>
                  </a:cubicBezTo>
                  <a:cubicBezTo>
                    <a:pt x="57" y="137"/>
                    <a:pt x="63" y="137"/>
                    <a:pt x="66" y="141"/>
                  </a:cubicBezTo>
                  <a:cubicBezTo>
                    <a:pt x="73" y="148"/>
                    <a:pt x="81" y="153"/>
                    <a:pt x="90" y="157"/>
                  </a:cubicBezTo>
                  <a:cubicBezTo>
                    <a:pt x="98" y="160"/>
                    <a:pt x="108" y="162"/>
                    <a:pt x="117" y="162"/>
                  </a:cubicBezTo>
                  <a:cubicBezTo>
                    <a:pt x="136" y="162"/>
                    <a:pt x="153" y="155"/>
                    <a:pt x="166" y="144"/>
                  </a:cubicBezTo>
                  <a:cubicBezTo>
                    <a:pt x="176" y="134"/>
                    <a:pt x="184" y="122"/>
                    <a:pt x="187" y="107"/>
                  </a:cubicBezTo>
                  <a:cubicBezTo>
                    <a:pt x="171" y="107"/>
                    <a:pt x="171" y="107"/>
                    <a:pt x="171" y="107"/>
                  </a:cubicBezTo>
                  <a:cubicBezTo>
                    <a:pt x="166" y="107"/>
                    <a:pt x="162" y="104"/>
                    <a:pt x="162" y="99"/>
                  </a:cubicBezTo>
                  <a:cubicBezTo>
                    <a:pt x="162" y="96"/>
                    <a:pt x="163" y="95"/>
                    <a:pt x="164" y="93"/>
                  </a:cubicBezTo>
                  <a:cubicBezTo>
                    <a:pt x="178" y="76"/>
                    <a:pt x="178" y="76"/>
                    <a:pt x="178" y="76"/>
                  </a:cubicBezTo>
                  <a:cubicBezTo>
                    <a:pt x="191" y="59"/>
                    <a:pt x="191" y="59"/>
                    <a:pt x="191" y="59"/>
                  </a:cubicBezTo>
                  <a:cubicBezTo>
                    <a:pt x="194" y="56"/>
                    <a:pt x="200" y="55"/>
                    <a:pt x="203" y="58"/>
                  </a:cubicBezTo>
                  <a:cubicBezTo>
                    <a:pt x="204" y="58"/>
                    <a:pt x="205" y="59"/>
                    <a:pt x="205" y="60"/>
                  </a:cubicBezTo>
                  <a:close/>
                  <a:moveTo>
                    <a:pt x="204" y="87"/>
                  </a:moveTo>
                  <a:cubicBezTo>
                    <a:pt x="204" y="87"/>
                    <a:pt x="204" y="87"/>
                    <a:pt x="204" y="87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92" y="87"/>
                    <a:pt x="192" y="87"/>
                    <a:pt x="192" y="87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8" y="90"/>
                    <a:pt x="198" y="90"/>
                    <a:pt x="199" y="90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204" y="87"/>
                    <a:pt x="204" y="87"/>
                    <a:pt x="204" y="87"/>
                  </a:cubicBezTo>
                  <a:close/>
                  <a:moveTo>
                    <a:pt x="30" y="120"/>
                  </a:moveTo>
                  <a:cubicBezTo>
                    <a:pt x="30" y="120"/>
                    <a:pt x="30" y="120"/>
                    <a:pt x="30" y="120"/>
                  </a:cubicBezTo>
                  <a:cubicBezTo>
                    <a:pt x="30" y="121"/>
                    <a:pt x="31" y="121"/>
                    <a:pt x="31" y="122"/>
                  </a:cubicBezTo>
                  <a:cubicBezTo>
                    <a:pt x="35" y="125"/>
                    <a:pt x="41" y="124"/>
                    <a:pt x="44" y="120"/>
                  </a:cubicBezTo>
                  <a:cubicBezTo>
                    <a:pt x="57" y="104"/>
                    <a:pt x="57" y="104"/>
                    <a:pt x="57" y="104"/>
                  </a:cubicBezTo>
                  <a:cubicBezTo>
                    <a:pt x="71" y="87"/>
                    <a:pt x="71" y="87"/>
                    <a:pt x="71" y="87"/>
                  </a:cubicBezTo>
                  <a:cubicBezTo>
                    <a:pt x="71" y="87"/>
                    <a:pt x="71" y="87"/>
                    <a:pt x="71" y="87"/>
                  </a:cubicBezTo>
                  <a:cubicBezTo>
                    <a:pt x="72" y="85"/>
                    <a:pt x="73" y="83"/>
                    <a:pt x="73" y="81"/>
                  </a:cubicBezTo>
                  <a:cubicBezTo>
                    <a:pt x="73" y="76"/>
                    <a:pt x="68" y="72"/>
                    <a:pt x="64" y="72"/>
                  </a:cubicBezTo>
                  <a:cubicBezTo>
                    <a:pt x="47" y="72"/>
                    <a:pt x="47" y="72"/>
                    <a:pt x="47" y="72"/>
                  </a:cubicBezTo>
                  <a:cubicBezTo>
                    <a:pt x="51" y="58"/>
                    <a:pt x="58" y="45"/>
                    <a:pt x="69" y="36"/>
                  </a:cubicBezTo>
                  <a:cubicBezTo>
                    <a:pt x="82" y="25"/>
                    <a:pt x="98" y="18"/>
                    <a:pt x="117" y="18"/>
                  </a:cubicBezTo>
                  <a:cubicBezTo>
                    <a:pt x="127" y="18"/>
                    <a:pt x="136" y="20"/>
                    <a:pt x="144" y="23"/>
                  </a:cubicBezTo>
                  <a:cubicBezTo>
                    <a:pt x="153" y="27"/>
                    <a:pt x="161" y="32"/>
                    <a:pt x="168" y="39"/>
                  </a:cubicBezTo>
                  <a:cubicBezTo>
                    <a:pt x="171" y="42"/>
                    <a:pt x="177" y="42"/>
                    <a:pt x="180" y="39"/>
                  </a:cubicBezTo>
                  <a:cubicBezTo>
                    <a:pt x="184" y="35"/>
                    <a:pt x="184" y="30"/>
                    <a:pt x="180" y="26"/>
                  </a:cubicBezTo>
                  <a:cubicBezTo>
                    <a:pt x="172" y="18"/>
                    <a:pt x="162" y="11"/>
                    <a:pt x="151" y="7"/>
                  </a:cubicBezTo>
                  <a:cubicBezTo>
                    <a:pt x="141" y="2"/>
                    <a:pt x="129" y="0"/>
                    <a:pt x="117" y="0"/>
                  </a:cubicBezTo>
                  <a:cubicBezTo>
                    <a:pt x="94" y="0"/>
                    <a:pt x="73" y="9"/>
                    <a:pt x="57" y="23"/>
                  </a:cubicBezTo>
                  <a:cubicBezTo>
                    <a:pt x="43" y="35"/>
                    <a:pt x="33" y="53"/>
                    <a:pt x="29" y="72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9" y="72"/>
                    <a:pt x="6" y="73"/>
                    <a:pt x="4" y="74"/>
                  </a:cubicBezTo>
                  <a:cubicBezTo>
                    <a:pt x="1" y="77"/>
                    <a:pt x="0" y="83"/>
                    <a:pt x="3" y="87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30" y="120"/>
                    <a:pt x="30" y="120"/>
                    <a:pt x="30" y="120"/>
                  </a:cubicBezTo>
                  <a:close/>
                  <a:moveTo>
                    <a:pt x="30" y="93"/>
                  </a:moveTo>
                  <a:cubicBezTo>
                    <a:pt x="30" y="93"/>
                    <a:pt x="30" y="93"/>
                    <a:pt x="30" y="93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36" y="90"/>
                    <a:pt x="36" y="90"/>
                    <a:pt x="36" y="90"/>
                  </a:cubicBezTo>
                  <a:cubicBezTo>
                    <a:pt x="37" y="90"/>
                    <a:pt x="37" y="90"/>
                    <a:pt x="37" y="90"/>
                  </a:cubicBezTo>
                  <a:cubicBezTo>
                    <a:pt x="45" y="90"/>
                    <a:pt x="45" y="90"/>
                    <a:pt x="45" y="90"/>
                  </a:cubicBezTo>
                  <a:cubicBezTo>
                    <a:pt x="43" y="93"/>
                    <a:pt x="43" y="93"/>
                    <a:pt x="43" y="93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0" y="93"/>
                    <a:pt x="30" y="93"/>
                    <a:pt x="30" y="9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sz="4000"/>
            </a:p>
          </p:txBody>
        </p:sp>
      </p:grpSp>
      <p:sp>
        <p:nvSpPr>
          <p:cNvPr id="35" name="Text Box 10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7613650" y="1623060"/>
            <a:ext cx="3065145" cy="2640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noAutofit/>
          </a:bodyPr>
          <a:p>
            <a:pPr indent="457200" algn="l">
              <a:lnSpc>
                <a:spcPct val="150000"/>
              </a:lnSpc>
              <a:buClrTx/>
              <a:buSzTx/>
              <a:buFontTx/>
            </a:pPr>
            <a:r>
              <a:rPr 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页面布局</a:t>
            </a:r>
            <a:endParaRPr 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l">
              <a:lnSpc>
                <a:spcPct val="150000"/>
              </a:lnSpc>
              <a:buClrTx/>
              <a:buSzTx/>
              <a:buFontTx/>
            </a:pPr>
            <a:endParaRPr lang="zh-CN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l">
              <a:lnSpc>
                <a:spcPct val="150000"/>
              </a:lnSpc>
              <a:buClrTx/>
              <a:buSzTx/>
              <a:buFontTx/>
            </a:pPr>
            <a:r>
              <a:rPr lang="zh-CN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运用</a:t>
            </a: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Pxcook 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对样板图片进行反复测量得到准确数值，进行页面布局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设定。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l">
              <a:lnSpc>
                <a:spcPct val="150000"/>
              </a:lnSpc>
              <a:buClrTx/>
              <a:buSzTx/>
              <a:buFontTx/>
            </a:pP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 Box 10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7579360" y="3687445"/>
            <a:ext cx="3065145" cy="196659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noAutofit/>
          </a:bodyPr>
          <a:p>
            <a:pPr indent="457200" algn="l">
              <a:lnSpc>
                <a:spcPct val="150000"/>
              </a:lnSpc>
              <a:buClrTx/>
              <a:buSzTx/>
              <a:buFontTx/>
            </a:pPr>
            <a:r>
              <a:rPr 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安装命令不熟</a:t>
            </a:r>
            <a:endParaRPr lang="zh-CN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l">
              <a:lnSpc>
                <a:spcPct val="150000"/>
              </a:lnSpc>
              <a:buClrTx/>
              <a:buSzTx/>
              <a:buFontTx/>
            </a:pPr>
            <a:r>
              <a:rPr lang="zh-CN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安装各种插件的安装命令不熟悉，通过查找官网使用文档解决该问题</a:t>
            </a:r>
            <a:endParaRPr lang="zh-CN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l">
              <a:lnSpc>
                <a:spcPct val="150000"/>
              </a:lnSpc>
              <a:buClrTx/>
              <a:buSzTx/>
              <a:buFontTx/>
            </a:pP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 Box 10"/>
          <p:cNvSpPr txBox="1"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812800" y="1623060"/>
            <a:ext cx="3575685" cy="22752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noAutofit/>
          </a:bodyPr>
          <a:p>
            <a:pPr indent="457200">
              <a:lnSpc>
                <a:spcPct val="150000"/>
              </a:lnSpc>
            </a:pPr>
            <a:r>
              <a:rPr lang="zh-CN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学习新的Composition API</a:t>
            </a:r>
            <a:endParaRPr lang="zh-CN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50000"/>
              </a:lnSpc>
            </a:pPr>
            <a:endParaRPr lang="zh-CN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50000"/>
              </a:lnSpc>
            </a:pPr>
            <a:r>
              <a:rPr lang="zh-CN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我们阅读了官方文档，并尝试编写一些简单的组件来熟悉Composition API。</a:t>
            </a:r>
            <a:endParaRPr lang="zh-CN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 Box 10"/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1845945" y="3620770"/>
            <a:ext cx="2488565" cy="20701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noAutofit/>
          </a:bodyPr>
          <a:p>
            <a:pPr indent="457200">
              <a:lnSpc>
                <a:spcPct val="150000"/>
              </a:lnSpc>
            </a:pPr>
            <a:r>
              <a:rPr 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图表运用</a:t>
            </a:r>
            <a:endParaRPr 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50000"/>
              </a:lnSpc>
            </a:pPr>
            <a:r>
              <a:rPr lang="zh-CN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Echatrs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网站找出合适的图标，通过复制完整代码引用到页面里面。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墙壁, 建筑物, 天空&#10;&#10;已生成高可信度的说明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7" name="_14"/>
          <p:cNvSpPr txBox="1">
            <a:spLocks noChangeArrowheads="1"/>
          </p:cNvSpPr>
          <p:nvPr/>
        </p:nvSpPr>
        <p:spPr bwMode="auto">
          <a:xfrm>
            <a:off x="3091413" y="1857169"/>
            <a:ext cx="1211148" cy="2540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4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伍章</a:t>
            </a:r>
            <a:endParaRPr lang="zh-CN" altLang="zh-CN" sz="4400" b="1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PA_文本框 8"/>
          <p:cNvSpPr txBox="1"/>
          <p:nvPr>
            <p:custDataLst>
              <p:tags r:id="rId3"/>
            </p:custDataLst>
          </p:nvPr>
        </p:nvSpPr>
        <p:spPr>
          <a:xfrm>
            <a:off x="4692650" y="2590165"/>
            <a:ext cx="4707255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unset" dir="t"/>
            </a:scene3d>
            <a:sp3d contourW="12700" prstMaterial="softEdge">
              <a:bevelB w="0" h="0"/>
              <a:extrusionClr>
                <a:srgbClr val="FFC000"/>
              </a:extrusionClr>
              <a:contourClr>
                <a:schemeClr val="accent6">
                  <a:lumMod val="75000"/>
                </a:schemeClr>
              </a:contourClr>
            </a:sp3d>
          </a:bodyPr>
          <a:lstStyle/>
          <a:p>
            <a:pPr algn="ctr" defTabSz="914400">
              <a:defRPr/>
            </a:pPr>
            <a:r>
              <a:rPr lang="zh-CN" altLang="en-US" sz="4400" b="1" kern="0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收获总结</a:t>
            </a:r>
            <a:endParaRPr lang="zh-CN" altLang="en-US" sz="4400" b="1" kern="0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Picture 2" descr="G:\公司\茶\印章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719" y="2589983"/>
            <a:ext cx="503238" cy="10747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" name="图片 12" descr="图片包含 墙壁, 建筑物, 天空&#10;&#10;已生成高可信度的说明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231390" y="1066800"/>
            <a:ext cx="7164705" cy="42805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1. 技术能力提升：通过克服各种挑战，团队成员的技术能力得到提升，包括对页面布局、设计，代码</a:t>
            </a:r>
            <a:r>
              <a:rPr lang="zh-CN" altLang="en-US"/>
              <a:t>复用等方面的技能。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2. 团队协作与沟通： 在解决问题的过程中，团队可能更加默契，学会了更有效地协作与沟通，共同解决了页面设计中的各种难题。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3. 用户体验意识加强：通过用户测试和优化设计，团队对于用户体验的重要性有了更深的认识，学会了如何设计更符合用户需求的页面。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4. 项目管理与时间规划：在面对挑战和解决问题的过程中，团队可能学会了更好地管理项目和规划时间，提高了工作效率。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总体而言，这个过程不仅是关于完成一个页面设计，更是一个团队学习、成长和改进的过程。通过积极的思考、持续的改进和对挑战的应对，团队可以取得可观的收获，并将这些经验运用到未来的项目中。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图片包含 墙壁, 建筑物, 天空&#10;&#10;已生成高可信度的说明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14" name="TextBox 1"/>
          <p:cNvSpPr txBox="1">
            <a:spLocks noChangeArrowheads="1"/>
          </p:cNvSpPr>
          <p:nvPr/>
        </p:nvSpPr>
        <p:spPr bwMode="auto">
          <a:xfrm>
            <a:off x="5973805" y="1495225"/>
            <a:ext cx="1415772" cy="1220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8000" b="1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endParaRPr lang="zh-CN" altLang="en-US" sz="8000" b="1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"/>
          <p:cNvSpPr txBox="1">
            <a:spLocks noChangeArrowheads="1"/>
          </p:cNvSpPr>
          <p:nvPr/>
        </p:nvSpPr>
        <p:spPr bwMode="auto">
          <a:xfrm>
            <a:off x="6825613" y="2707306"/>
            <a:ext cx="1200329" cy="1220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6600" b="1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</a:t>
            </a:r>
            <a:endParaRPr lang="zh-CN" altLang="en-US" sz="6600" b="1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"/>
          <p:cNvSpPr txBox="1">
            <a:spLocks noChangeArrowheads="1"/>
          </p:cNvSpPr>
          <p:nvPr/>
        </p:nvSpPr>
        <p:spPr bwMode="auto">
          <a:xfrm>
            <a:off x="5978485" y="2700781"/>
            <a:ext cx="1200329" cy="1220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6600" b="1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endParaRPr lang="zh-CN" altLang="en-US" sz="6600" b="1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"/>
          <p:cNvSpPr txBox="1">
            <a:spLocks noChangeArrowheads="1"/>
          </p:cNvSpPr>
          <p:nvPr/>
        </p:nvSpPr>
        <p:spPr bwMode="auto">
          <a:xfrm>
            <a:off x="6219533" y="3667057"/>
            <a:ext cx="1415772" cy="1513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8000" b="1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  <a:endParaRPr lang="zh-CN" altLang="en-US" sz="8000" b="1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Picture 2" descr="G:\公司\茶\印章.pn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4521" y="1543719"/>
            <a:ext cx="503238" cy="10747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854" y="1193486"/>
            <a:ext cx="2932138" cy="38218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1000">
        <p14:warp dir="in"/>
      </p:transition>
    </mc:Choice>
    <mc:Fallback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天空&#10;&#10;已生成高可信度的说明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33" name="_14"/>
          <p:cNvSpPr txBox="1">
            <a:spLocks noChangeArrowheads="1"/>
          </p:cNvSpPr>
          <p:nvPr/>
        </p:nvSpPr>
        <p:spPr bwMode="auto">
          <a:xfrm>
            <a:off x="3131269" y="1705536"/>
            <a:ext cx="799222" cy="25740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8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主目录</a:t>
            </a:r>
            <a:endParaRPr lang="zh-CN" altLang="zh-CN" sz="4800" b="1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组合 35"/>
          <p:cNvGrpSpPr/>
          <p:nvPr>
            <p:custDataLst>
              <p:tags r:id="rId3"/>
            </p:custDataLst>
          </p:nvPr>
        </p:nvGrpSpPr>
        <p:grpSpPr>
          <a:xfrm>
            <a:off x="5136914" y="1499921"/>
            <a:ext cx="3692585" cy="710326"/>
            <a:chOff x="4341100" y="1393760"/>
            <a:chExt cx="3692585" cy="710326"/>
          </a:xfrm>
        </p:grpSpPr>
        <p:sp>
          <p:nvSpPr>
            <p:cNvPr id="37" name="圆角矩形 52"/>
            <p:cNvSpPr/>
            <p:nvPr>
              <p:custDataLst>
                <p:tags r:id="rId4"/>
              </p:custDataLst>
            </p:nvPr>
          </p:nvSpPr>
          <p:spPr>
            <a:xfrm>
              <a:off x="4533900" y="1463174"/>
              <a:ext cx="3499785" cy="57150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5F68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椭圆 37"/>
            <p:cNvSpPr/>
            <p:nvPr>
              <p:custDataLst>
                <p:tags r:id="rId5"/>
              </p:custDataLst>
            </p:nvPr>
          </p:nvSpPr>
          <p:spPr>
            <a:xfrm>
              <a:off x="4341100" y="1393760"/>
              <a:ext cx="710326" cy="710326"/>
            </a:xfrm>
            <a:prstGeom prst="ellipse">
              <a:avLst/>
            </a:prstGeom>
            <a:solidFill>
              <a:srgbClr val="5F686F"/>
            </a:solidFill>
            <a:ln w="76200">
              <a:solidFill>
                <a:srgbClr val="F7F7F5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壹</a:t>
              </a:r>
              <a:endParaRPr 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/>
            <p:cNvSpPr txBox="1"/>
            <p:nvPr>
              <p:custDataLst>
                <p:tags r:id="rId6"/>
              </p:custDataLst>
            </p:nvPr>
          </p:nvSpPr>
          <p:spPr>
            <a:xfrm>
              <a:off x="5336032" y="1513974"/>
              <a:ext cx="2549676" cy="460375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r>
                <a:rPr lang="zh-CN" altLang="en-US" sz="2400" b="1" spc="600" dirty="0">
                  <a:solidFill>
                    <a:srgbClr val="5F686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项目背景</a:t>
              </a:r>
              <a:endParaRPr lang="zh-CN" altLang="en-US" sz="2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>
            <p:custDataLst>
              <p:tags r:id="rId7"/>
            </p:custDataLst>
          </p:nvPr>
        </p:nvGrpSpPr>
        <p:grpSpPr>
          <a:xfrm>
            <a:off x="5129294" y="2288591"/>
            <a:ext cx="3692585" cy="710326"/>
            <a:chOff x="4341100" y="1393760"/>
            <a:chExt cx="3692585" cy="710326"/>
          </a:xfrm>
        </p:grpSpPr>
        <p:sp>
          <p:nvSpPr>
            <p:cNvPr id="41" name="圆角矩形 52"/>
            <p:cNvSpPr/>
            <p:nvPr>
              <p:custDataLst>
                <p:tags r:id="rId8"/>
              </p:custDataLst>
            </p:nvPr>
          </p:nvSpPr>
          <p:spPr>
            <a:xfrm>
              <a:off x="4533900" y="1463174"/>
              <a:ext cx="3499785" cy="57150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5F68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椭圆 41"/>
            <p:cNvSpPr/>
            <p:nvPr>
              <p:custDataLst>
                <p:tags r:id="rId9"/>
              </p:custDataLst>
            </p:nvPr>
          </p:nvSpPr>
          <p:spPr>
            <a:xfrm>
              <a:off x="4341100" y="1393760"/>
              <a:ext cx="710326" cy="710326"/>
            </a:xfrm>
            <a:prstGeom prst="ellipse">
              <a:avLst/>
            </a:prstGeom>
            <a:solidFill>
              <a:srgbClr val="5F686F"/>
            </a:solidFill>
            <a:ln w="76200">
              <a:solidFill>
                <a:srgbClr val="F7F7F5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贰</a:t>
              </a:r>
              <a:endParaRPr 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42"/>
            <p:cNvSpPr txBox="1"/>
            <p:nvPr>
              <p:custDataLst>
                <p:tags r:id="rId10"/>
              </p:custDataLst>
            </p:nvPr>
          </p:nvSpPr>
          <p:spPr>
            <a:xfrm>
              <a:off x="5336032" y="1513974"/>
              <a:ext cx="2549676" cy="460375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400" b="1" spc="600" dirty="0">
                  <a:solidFill>
                    <a:srgbClr val="5F686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相关技术</a:t>
              </a:r>
              <a:endParaRPr lang="zh-CN" altLang="en-US" sz="2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4" name="组合 43"/>
          <p:cNvGrpSpPr/>
          <p:nvPr>
            <p:custDataLst>
              <p:tags r:id="rId11"/>
            </p:custDataLst>
          </p:nvPr>
        </p:nvGrpSpPr>
        <p:grpSpPr>
          <a:xfrm>
            <a:off x="5136914" y="3064561"/>
            <a:ext cx="3935095" cy="710326"/>
            <a:chOff x="4341100" y="1393760"/>
            <a:chExt cx="3935095" cy="710326"/>
          </a:xfrm>
        </p:grpSpPr>
        <p:sp>
          <p:nvSpPr>
            <p:cNvPr id="45" name="圆角矩形 52"/>
            <p:cNvSpPr/>
            <p:nvPr>
              <p:custDataLst>
                <p:tags r:id="rId12"/>
              </p:custDataLst>
            </p:nvPr>
          </p:nvSpPr>
          <p:spPr>
            <a:xfrm>
              <a:off x="4533900" y="1463174"/>
              <a:ext cx="3499785" cy="57150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5F68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椭圆 45"/>
            <p:cNvSpPr/>
            <p:nvPr>
              <p:custDataLst>
                <p:tags r:id="rId13"/>
              </p:custDataLst>
            </p:nvPr>
          </p:nvSpPr>
          <p:spPr>
            <a:xfrm>
              <a:off x="4341100" y="1393760"/>
              <a:ext cx="710326" cy="710326"/>
            </a:xfrm>
            <a:prstGeom prst="ellipse">
              <a:avLst/>
            </a:prstGeom>
            <a:solidFill>
              <a:srgbClr val="5F686F"/>
            </a:solidFill>
            <a:ln w="76200">
              <a:solidFill>
                <a:srgbClr val="F7F7F5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叁</a:t>
              </a:r>
              <a:endParaRPr 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文本框 46"/>
            <p:cNvSpPr txBox="1"/>
            <p:nvPr>
              <p:custDataLst>
                <p:tags r:id="rId14"/>
              </p:custDataLst>
            </p:nvPr>
          </p:nvSpPr>
          <p:spPr>
            <a:xfrm>
              <a:off x="5278995" y="1520125"/>
              <a:ext cx="2997200" cy="460375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endParaRPr lang="zh-CN" altLang="en-US" sz="2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8" name="组合 47"/>
          <p:cNvGrpSpPr/>
          <p:nvPr>
            <p:custDataLst>
              <p:tags r:id="rId15"/>
            </p:custDataLst>
          </p:nvPr>
        </p:nvGrpSpPr>
        <p:grpSpPr>
          <a:xfrm>
            <a:off x="5136914" y="3846881"/>
            <a:ext cx="3850640" cy="710326"/>
            <a:chOff x="4341100" y="1393760"/>
            <a:chExt cx="3850640" cy="710326"/>
          </a:xfrm>
        </p:grpSpPr>
        <p:sp>
          <p:nvSpPr>
            <p:cNvPr id="49" name="圆角矩形 52"/>
            <p:cNvSpPr/>
            <p:nvPr>
              <p:custDataLst>
                <p:tags r:id="rId16"/>
              </p:custDataLst>
            </p:nvPr>
          </p:nvSpPr>
          <p:spPr>
            <a:xfrm>
              <a:off x="4533900" y="1463174"/>
              <a:ext cx="3499785" cy="57150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5F68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椭圆 49"/>
            <p:cNvSpPr/>
            <p:nvPr>
              <p:custDataLst>
                <p:tags r:id="rId17"/>
              </p:custDataLst>
            </p:nvPr>
          </p:nvSpPr>
          <p:spPr>
            <a:xfrm>
              <a:off x="4341100" y="1393760"/>
              <a:ext cx="710326" cy="710326"/>
            </a:xfrm>
            <a:prstGeom prst="ellipse">
              <a:avLst/>
            </a:prstGeom>
            <a:solidFill>
              <a:srgbClr val="5F686F"/>
            </a:solidFill>
            <a:ln w="76200">
              <a:solidFill>
                <a:srgbClr val="F7F7F5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肆</a:t>
              </a:r>
              <a:endParaRPr 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文本框 50"/>
            <p:cNvSpPr txBox="1"/>
            <p:nvPr>
              <p:custDataLst>
                <p:tags r:id="rId18"/>
              </p:custDataLst>
            </p:nvPr>
          </p:nvSpPr>
          <p:spPr>
            <a:xfrm>
              <a:off x="5336145" y="1520125"/>
              <a:ext cx="2855595" cy="460375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r>
                <a:rPr lang="zh-CN" altLang="en-US" sz="2400" b="1" spc="600" dirty="0">
                  <a:solidFill>
                    <a:srgbClr val="5F686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</a:t>
              </a:r>
              <a:r>
                <a:rPr lang="zh-CN" altLang="en-US" sz="2400" b="1" spc="600" dirty="0">
                  <a:solidFill>
                    <a:srgbClr val="5F686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</a:t>
              </a:r>
              <a:endParaRPr lang="zh-CN" altLang="en-US" sz="2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52" name="Picture 2" descr="G:\公司\茶\印章.png"/>
          <p:cNvPicPr>
            <a:picLocks noChangeAspect="1" noChangeArrowheads="1"/>
          </p:cNvPicPr>
          <p:nvPr/>
        </p:nvPicPr>
        <p:blipFill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8468" y="2402455"/>
            <a:ext cx="503238" cy="10747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组合 4"/>
          <p:cNvGrpSpPr/>
          <p:nvPr>
            <p:custDataLst>
              <p:tags r:id="rId21"/>
            </p:custDataLst>
          </p:nvPr>
        </p:nvGrpSpPr>
        <p:grpSpPr>
          <a:xfrm>
            <a:off x="5128895" y="4758690"/>
            <a:ext cx="3700145" cy="710565"/>
            <a:chOff x="4332845" y="2217355"/>
            <a:chExt cx="4001195" cy="710326"/>
          </a:xfrm>
        </p:grpSpPr>
        <p:sp>
          <p:nvSpPr>
            <p:cNvPr id="6" name="圆角矩形 52"/>
            <p:cNvSpPr/>
            <p:nvPr>
              <p:custDataLst>
                <p:tags r:id="rId22"/>
              </p:custDataLst>
            </p:nvPr>
          </p:nvSpPr>
          <p:spPr>
            <a:xfrm>
              <a:off x="4834255" y="2303279"/>
              <a:ext cx="3499785" cy="57150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5F68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椭圆 6"/>
            <p:cNvSpPr/>
            <p:nvPr>
              <p:custDataLst>
                <p:tags r:id="rId23"/>
              </p:custDataLst>
            </p:nvPr>
          </p:nvSpPr>
          <p:spPr>
            <a:xfrm>
              <a:off x="4332845" y="2217355"/>
              <a:ext cx="710326" cy="710326"/>
            </a:xfrm>
            <a:prstGeom prst="ellipse">
              <a:avLst/>
            </a:prstGeom>
            <a:solidFill>
              <a:srgbClr val="5F686F"/>
            </a:solidFill>
            <a:ln w="76200">
              <a:solidFill>
                <a:srgbClr val="F7F7F5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伍</a:t>
              </a:r>
              <a:endPara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24"/>
              </p:custDataLst>
            </p:nvPr>
          </p:nvSpPr>
          <p:spPr>
            <a:xfrm>
              <a:off x="5051096" y="2375417"/>
              <a:ext cx="3274704" cy="46022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p>
              <a:pPr indent="457200"/>
              <a:r>
                <a:rPr lang="zh-CN" altLang="en-US" sz="2400" b="1" spc="600" dirty="0">
                  <a:solidFill>
                    <a:srgbClr val="5F686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收获</a:t>
              </a:r>
              <a:r>
                <a:rPr lang="zh-CN" altLang="en-US" sz="2400" b="1" spc="600" dirty="0">
                  <a:solidFill>
                    <a:srgbClr val="5F686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</a:t>
              </a:r>
              <a:endParaRPr lang="zh-CN" altLang="en-US" sz="2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墙壁, 建筑物, 天空&#10;&#10;已生成高可信度的说明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7" name="_14"/>
          <p:cNvSpPr txBox="1">
            <a:spLocks noChangeArrowheads="1"/>
          </p:cNvSpPr>
          <p:nvPr/>
        </p:nvSpPr>
        <p:spPr bwMode="auto">
          <a:xfrm>
            <a:off x="3091413" y="1857169"/>
            <a:ext cx="1211148" cy="2540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第一章</a:t>
            </a:r>
            <a:endParaRPr lang="zh-CN" altLang="zh-CN" sz="4400" b="1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PA_文本框 8"/>
          <p:cNvSpPr txBox="1"/>
          <p:nvPr>
            <p:custDataLst>
              <p:tags r:id="rId3"/>
            </p:custDataLst>
          </p:nvPr>
        </p:nvSpPr>
        <p:spPr>
          <a:xfrm>
            <a:off x="4692933" y="2589983"/>
            <a:ext cx="4484884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unset" dir="t"/>
            </a:scene3d>
            <a:sp3d contourW="12700" prstMaterial="softEdge">
              <a:bevelB w="0" h="0"/>
              <a:extrusionClr>
                <a:srgbClr val="FFC000"/>
              </a:extrusionClr>
              <a:contourClr>
                <a:schemeClr val="accent6">
                  <a:lumMod val="75000"/>
                </a:schemeClr>
              </a:contourClr>
            </a:sp3d>
          </a:bodyPr>
          <a:lstStyle/>
          <a:p>
            <a:pPr algn="ctr" defTabSz="914400">
              <a:defRPr/>
            </a:pPr>
            <a:r>
              <a:rPr lang="zh-CN" altLang="en-US" sz="4400" b="1" kern="0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lang="zh-CN" altLang="en-US" sz="4400" b="1" kern="0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Picture 2" descr="G:\公司\茶\印章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719" y="2589983"/>
            <a:ext cx="503238" cy="10747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图片包含 墙壁, 建筑物, 天空&#10;&#10;已生成高可信度的说明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45210" y="1718945"/>
            <a:ext cx="3992245" cy="1254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4400">
                <a:latin typeface="微软雅黑" panose="020B0503020204020204" pitchFamily="34" charset="-122"/>
                <a:ea typeface="微软雅黑" panose="020B0503020204020204" pitchFamily="34" charset="-122"/>
              </a:rPr>
              <a:t>项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400"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400">
                <a:latin typeface="微软雅黑" panose="020B0503020204020204" pitchFamily="34" charset="-122"/>
                <a:ea typeface="微软雅黑" panose="020B0503020204020204" pitchFamily="34" charset="-122"/>
              </a:rPr>
              <a:t>背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400">
                <a:latin typeface="微软雅黑" panose="020B0503020204020204" pitchFamily="34" charset="-122"/>
                <a:ea typeface="微软雅黑" panose="020B0503020204020204" pitchFamily="34" charset="-122"/>
              </a:rPr>
              <a:t>景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17495" y="1556385"/>
            <a:ext cx="7305675" cy="44856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 sz="2800">
                <a:sym typeface="+mn-ea"/>
              </a:rPr>
              <a:t>随着全球健康意识的普及和提升，健康管理APP成为日益流行的工具，助力用户管理个人健康数据和生活方式。华为鸿蒙系统的推出，为移动健康应用带来了新的发展平台。</a:t>
            </a:r>
            <a:endParaRPr lang="zh-CN" altLang="en-US" sz="2800">
              <a:sym typeface="+mn-ea"/>
            </a:endParaRPr>
          </a:p>
          <a:p>
            <a:pPr indent="457200"/>
            <a:r>
              <a:rPr lang="zh-CN" altLang="en-US" sz="2800">
                <a:sym typeface="+mn-ea"/>
              </a:rPr>
              <a:t>健康管理体系也面临居民健康素养不高、慢性病疾病负担重等问题。在健康中国战略的推动下，政府正加强医疗卫生体系建设、医护人员培养以及医疗技术创新，以逐步实现全民健康的目标。</a:t>
            </a:r>
            <a:endParaRPr lang="zh-CN" altLang="en-US" sz="2800">
              <a:sym typeface="+mn-ea"/>
            </a:endParaRPr>
          </a:p>
        </p:txBody>
      </p:sp>
      <p:pic>
        <p:nvPicPr>
          <p:cNvPr id="16" name="Picture 2" descr="G:\公司\茶\印章.png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489" y="2589983"/>
            <a:ext cx="503238" cy="10747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墙壁, 建筑物, 天空&#10;&#10;已生成高可信度的说明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7" name="_14"/>
          <p:cNvSpPr txBox="1">
            <a:spLocks noChangeArrowheads="1"/>
          </p:cNvSpPr>
          <p:nvPr/>
        </p:nvSpPr>
        <p:spPr bwMode="auto">
          <a:xfrm>
            <a:off x="3091413" y="1857169"/>
            <a:ext cx="1211148" cy="2540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第二章</a:t>
            </a:r>
            <a:endParaRPr lang="zh-CN" altLang="zh-CN" sz="4400" b="1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PA_文本框 8"/>
          <p:cNvSpPr txBox="1"/>
          <p:nvPr>
            <p:custDataLst>
              <p:tags r:id="rId3"/>
            </p:custDataLst>
          </p:nvPr>
        </p:nvSpPr>
        <p:spPr>
          <a:xfrm>
            <a:off x="4692933" y="2589983"/>
            <a:ext cx="4484884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unset" dir="t"/>
            </a:scene3d>
            <a:sp3d contourW="12700" prstMaterial="softEdge">
              <a:bevelB w="0" h="0"/>
              <a:extrusionClr>
                <a:srgbClr val="FFC000"/>
              </a:extrusionClr>
              <a:contourClr>
                <a:schemeClr val="accent6">
                  <a:lumMod val="75000"/>
                </a:schemeClr>
              </a:contourClr>
            </a:sp3d>
          </a:bodyPr>
          <a:lstStyle/>
          <a:p>
            <a:pPr algn="ctr" defTabSz="914400">
              <a:defRPr/>
            </a:pPr>
            <a:r>
              <a:rPr lang="zh-CN" altLang="en-US" sz="4400" b="1" kern="0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</a:t>
            </a:r>
            <a:r>
              <a:rPr lang="zh-CN" altLang="en-US" sz="4400" b="1" kern="0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endParaRPr lang="zh-CN" altLang="en-US" sz="4400" b="1" kern="0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Picture 2" descr="G:\公司\茶\印章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719" y="2589983"/>
            <a:ext cx="503238" cy="10747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图片包含 墙壁, 建筑物, 天空&#10;&#10;已生成高可信度的说明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45210" y="1718945"/>
            <a:ext cx="3992245" cy="1254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4400">
                <a:latin typeface="微软雅黑" panose="020B0503020204020204" pitchFamily="34" charset="-122"/>
                <a:ea typeface="微软雅黑" panose="020B0503020204020204" pitchFamily="34" charset="-122"/>
              </a:rPr>
              <a:t>相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400">
                <a:latin typeface="微软雅黑" panose="020B0503020204020204" pitchFamily="34" charset="-122"/>
                <a:ea typeface="微软雅黑" panose="020B0503020204020204" pitchFamily="34" charset="-122"/>
              </a:rPr>
              <a:t>关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400">
                <a:latin typeface="微软雅黑" panose="020B0503020204020204" pitchFamily="34" charset="-122"/>
                <a:ea typeface="微软雅黑" panose="020B0503020204020204" pitchFamily="34" charset="-122"/>
              </a:rPr>
              <a:t>技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400">
                <a:latin typeface="微软雅黑" panose="020B0503020204020204" pitchFamily="34" charset="-122"/>
                <a:ea typeface="微软雅黑" panose="020B0503020204020204" pitchFamily="34" charset="-122"/>
              </a:rPr>
              <a:t>术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17495" y="1240790"/>
            <a:ext cx="7305675" cy="46964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 sz="2400">
                <a:sym typeface="+mn-ea"/>
              </a:rPr>
              <a:t>ArkTs语言是HarmonyOS优选的主力应用开发语言，在TypeScript的基础上，匹配ArkUI框架，扩展了声明式UI、状态管理等相应的能力，在华为提供的应用开发工具中，ArkTs语言能够让开发者更方便，更自然、更高效地开发应用。</a:t>
            </a:r>
            <a:endParaRPr lang="zh-CN" altLang="en-US" sz="2400">
              <a:sym typeface="+mn-ea"/>
            </a:endParaRPr>
          </a:p>
          <a:p>
            <a:pPr indent="457200"/>
            <a:r>
              <a:rPr lang="zh-CN" altLang="en-US" sz="2400">
                <a:sym typeface="+mn-ea"/>
              </a:rPr>
              <a:t>SQL是一种用于管理关系数据库系统的标准语言，用来新建、更改、删减和管理数据库中的表格、视图、存储过程等。在系统开发中，SQL语言非常重要，几乎所有的现代应用程序都需要使用数据库来存储和管理数据。当然，基于鸿蒙系统开发的健康管理系统也需要SQL语言创建数据表。</a:t>
            </a:r>
            <a:endParaRPr lang="zh-CN" altLang="en-US" sz="2400"/>
          </a:p>
          <a:p>
            <a:pPr indent="457200"/>
            <a:endParaRPr lang="zh-CN" altLang="en-US" sz="24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16" name="Picture 2" descr="G:\公司\茶\印章.png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489" y="2589983"/>
            <a:ext cx="503238" cy="10747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墙壁, 建筑物, 天空&#10;&#10;已生成高可信度的说明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7" name="_14"/>
          <p:cNvSpPr txBox="1">
            <a:spLocks noChangeArrowheads="1"/>
          </p:cNvSpPr>
          <p:nvPr/>
        </p:nvSpPr>
        <p:spPr bwMode="auto">
          <a:xfrm>
            <a:off x="3091413" y="1857169"/>
            <a:ext cx="1211148" cy="2540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4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第三章</a:t>
            </a:r>
            <a:endParaRPr lang="zh-CN" altLang="zh-CN" sz="4400" b="1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PA_文本框 8"/>
          <p:cNvSpPr txBox="1"/>
          <p:nvPr>
            <p:custDataLst>
              <p:tags r:id="rId3"/>
            </p:custDataLst>
          </p:nvPr>
        </p:nvSpPr>
        <p:spPr>
          <a:xfrm>
            <a:off x="4692650" y="2590165"/>
            <a:ext cx="4707255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unset" dir="t"/>
            </a:scene3d>
            <a:sp3d contourW="12700" prstMaterial="softEdge">
              <a:bevelB w="0" h="0"/>
              <a:extrusionClr>
                <a:srgbClr val="FFC000"/>
              </a:extrusionClr>
              <a:contourClr>
                <a:schemeClr val="accent6">
                  <a:lumMod val="75000"/>
                </a:schemeClr>
              </a:contourClr>
            </a:sp3d>
          </a:bodyPr>
          <a:lstStyle/>
          <a:p>
            <a:pPr algn="ctr" defTabSz="914400">
              <a:defRPr/>
            </a:pPr>
            <a:r>
              <a:rPr lang="zh-CN" altLang="en-US" sz="4400" b="1" kern="0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重点模块、</a:t>
            </a:r>
            <a:r>
              <a:rPr lang="zh-CN" altLang="en-US" sz="4400" b="1" kern="0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  <a:endParaRPr lang="zh-CN" altLang="en-US" sz="4400" b="1" kern="0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Picture 2" descr="G:\公司\茶\印章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719" y="2589983"/>
            <a:ext cx="503238" cy="10747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>
            <p:custDataLst>
              <p:tags r:id="rId1"/>
            </p:custDataLst>
          </p:nvPr>
        </p:nvSpPr>
        <p:spPr>
          <a:xfrm>
            <a:off x="4496435" y="125095"/>
            <a:ext cx="3827780" cy="833120"/>
          </a:xfrm>
          <a:prstGeom prst="rect">
            <a:avLst/>
          </a:prstGeom>
        </p:spPr>
        <p:txBody>
          <a:bodyPr wrap="square">
            <a:noAutofit/>
            <a:scene3d>
              <a:camera prst="orthographicFront"/>
              <a:lightRig rig="threePt" dir="t"/>
            </a:scene3d>
            <a:sp3d contourW="12700"/>
          </a:bodyPr>
          <a:p>
            <a:pPr algn="ctr">
              <a:lnSpc>
                <a:spcPct val="120000"/>
              </a:lnSpc>
            </a:pPr>
            <a:r>
              <a:rPr lang="zh-CN" altLang="en-US" sz="36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主要模块代码</a:t>
            </a:r>
            <a:endParaRPr lang="zh-CN" altLang="en-US" sz="3600" b="1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6" name="图片 4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5565" y="1419860"/>
            <a:ext cx="4778375" cy="503999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448040" y="958215"/>
            <a:ext cx="3555365" cy="2727960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867910" y="958215"/>
            <a:ext cx="3566160" cy="5501640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433070" y="897890"/>
            <a:ext cx="40633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首页主要代码</a:t>
            </a:r>
            <a:r>
              <a:rPr lang="en-US" altLang="zh-CN" sz="2800" b="1"/>
              <a:t> </a:t>
            </a:r>
            <a:r>
              <a:rPr lang="zh-CN" altLang="en-US" sz="2800" b="1"/>
              <a:t>：</a:t>
            </a:r>
            <a:endParaRPr lang="zh-CN" altLang="en-US" sz="28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>
            <p:custDataLst>
              <p:tags r:id="rId1"/>
            </p:custDataLst>
          </p:nvPr>
        </p:nvSpPr>
        <p:spPr>
          <a:xfrm>
            <a:off x="4496435" y="125095"/>
            <a:ext cx="3827780" cy="833120"/>
          </a:xfrm>
          <a:prstGeom prst="rect">
            <a:avLst/>
          </a:prstGeom>
        </p:spPr>
        <p:txBody>
          <a:bodyPr wrap="square">
            <a:noAutofit/>
            <a:scene3d>
              <a:camera prst="orthographicFront"/>
              <a:lightRig rig="threePt" dir="t"/>
            </a:scene3d>
            <a:sp3d contourW="12700"/>
          </a:bodyPr>
          <a:p>
            <a:pPr algn="ctr">
              <a:lnSpc>
                <a:spcPct val="120000"/>
              </a:lnSpc>
            </a:pPr>
            <a:r>
              <a:rPr lang="zh-CN" altLang="en-US" sz="3600" b="1" spc="600" dirty="0">
                <a:solidFill>
                  <a:srgbClr val="5F68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主要模块代码</a:t>
            </a:r>
            <a:endParaRPr lang="zh-CN" altLang="en-US" sz="3600" b="1" spc="600" dirty="0">
              <a:solidFill>
                <a:srgbClr val="5F68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60680" y="774700"/>
            <a:ext cx="40633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插槽主要代码</a:t>
            </a:r>
            <a:r>
              <a:rPr lang="en-US" altLang="zh-CN" sz="2800" b="1"/>
              <a:t> </a:t>
            </a:r>
            <a:r>
              <a:rPr lang="zh-CN" altLang="en-US" sz="2800" b="1"/>
              <a:t>：</a:t>
            </a:r>
            <a:endParaRPr lang="zh-CN" altLang="en-US" sz="2800" b="1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811655" y="1296670"/>
            <a:ext cx="8345805" cy="5562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10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11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12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13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14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15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16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17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18.xml><?xml version="1.0" encoding="utf-8"?>
<p:tagLst xmlns:p="http://schemas.openxmlformats.org/presentationml/2006/main">
  <p:tag name="KSO_WM_BEAUTIFY_FLAG" val=""/>
  <p:tag name="KSO_WM_DIAGRAM_VIRTUALLY_FRAME" val="{&quot;height&quot;:312.5459842519685,&quot;left&quot;:403.85,&quot;top&quot;:118.1040157480315,&quot;width&quot;:339.88141732283464}"/>
</p:tagLst>
</file>

<file path=ppt/tags/tag19.xml><?xml version="1.0" encoding="utf-8"?>
<p:tagLst xmlns:p="http://schemas.openxmlformats.org/presentationml/2006/main">
  <p:tag name="KSO_WM_BEAUTIFY_FLAG" val=""/>
  <p:tag name="KSO_WM_DIAGRAM_VIRTUALLY_FRAME" val="{&quot;height&quot;:312.5459842519685,&quot;left&quot;:403.85,&quot;top&quot;:118.1040157480315,&quot;width&quot;:339.88141732283464}"/>
</p:tagLst>
</file>

<file path=ppt/tags/tag2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20.xml><?xml version="1.0" encoding="utf-8"?>
<p:tagLst xmlns:p="http://schemas.openxmlformats.org/presentationml/2006/main">
  <p:tag name="KSO_WM_BEAUTIFY_FLAG" val=""/>
  <p:tag name="KSO_WM_DIAGRAM_VIRTUALLY_FRAME" val="{&quot;height&quot;:312.5459842519685,&quot;left&quot;:403.85,&quot;top&quot;:118.1040157480315,&quot;width&quot;:339.88141732283464}"/>
</p:tagLst>
</file>

<file path=ppt/tags/tag21.xml><?xml version="1.0" encoding="utf-8"?>
<p:tagLst xmlns:p="http://schemas.openxmlformats.org/presentationml/2006/main">
  <p:tag name="PA" val="v3.0.1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PA" val="v3.0.1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PA" val="v3.0.1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PA" val="v3.0.1"/>
</p:tagLst>
</file>

<file path=ppt/tags/tag4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PA" val="v3.0.1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ISPRING_ULTRA_SCORM_TRACKING_SLIDES" val="1"/>
  <p:tag name="GENSWF_OUTPUT_FILE_NAME" val="33"/>
  <p:tag name="commondata" val="eyJoZGlkIjoiNWMwNDk5YWJkZDJlZDRhNDliY2UxMGYxOWFiNDZjMzIifQ=="/>
</p:tagLst>
</file>

<file path=ppt/tags/tag6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7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8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ags/tag9.xml><?xml version="1.0" encoding="utf-8"?>
<p:tagLst xmlns:p="http://schemas.openxmlformats.org/presentationml/2006/main">
  <p:tag name="KSO_WM_DIAGRAM_VIRTUALLY_FRAME" val="{&quot;height&quot;:312.5459842519685,&quot;left&quot;:403.85,&quot;top&quot;:118.1040157480315,&quot;width&quot;:339.88141732283464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1131</Words>
  <Application>WPS 演示</Application>
  <PresentationFormat>自定义</PresentationFormat>
  <Paragraphs>133</Paragraphs>
  <Slides>16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16</vt:i4>
      </vt:variant>
    </vt:vector>
  </HeadingPairs>
  <TitlesOfParts>
    <vt:vector size="45" baseType="lpstr">
      <vt:lpstr>Arial</vt:lpstr>
      <vt:lpstr>宋体</vt:lpstr>
      <vt:lpstr>Wingdings</vt:lpstr>
      <vt:lpstr>Calibri</vt:lpstr>
      <vt:lpstr>Impact</vt:lpstr>
      <vt:lpstr>Signika</vt:lpstr>
      <vt:lpstr>Segoe Print</vt:lpstr>
      <vt:lpstr>Open Sans Extrabold</vt:lpstr>
      <vt:lpstr>LiHei Pro</vt:lpstr>
      <vt:lpstr>迷你简汉真广标</vt:lpstr>
      <vt:lpstr>ITC Avant Garde Std Bk</vt:lpstr>
      <vt:lpstr>Century Gothic</vt:lpstr>
      <vt:lpstr>微软雅黑</vt:lpstr>
      <vt:lpstr>Arial Unicode MS</vt:lpstr>
      <vt:lpstr>等线</vt:lpstr>
      <vt:lpstr>等线 Light</vt:lpstr>
      <vt:lpstr>汉仪旗黑-85S</vt:lpstr>
      <vt:lpstr>黑体</vt:lpstr>
      <vt:lpstr>Calibri</vt:lpstr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营销星球</Company>
  <LinksUpToDate>false</LinksUpToDate>
  <SharedDoc>false</SharedDoc>
  <HyperlinksChanged>false</HyperlinksChanged>
  <AppVersion>14.0000</AppVersion>
  <Manager>营销星球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营销星球</dc:title>
  <dc:creator>营销星球 - PowerPoint 幻灯片文档批处理工具</dc:creator>
  <cp:keywords>营销星球</cp:keywords>
  <dc:description>营销星球</dc:description>
  <dc:subject>营销星球 - PowerPoint 幻灯片文档批处理工具</dc:subject>
  <cp:category>营销星球</cp:category>
  <cp:lastModifiedBy>黎夕旧梦</cp:lastModifiedBy>
  <cp:revision>13</cp:revision>
  <dcterms:created xsi:type="dcterms:W3CDTF">2015-12-01T09:06:00Z</dcterms:created>
  <dcterms:modified xsi:type="dcterms:W3CDTF">2024-06-18T16:33:41Z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84F6E3886A0E4B989D2F6709A60B697D_13</vt:lpwstr>
  </property>
</Properties>
</file>

<file path=docProps/thumbnail.jpeg>
</file>